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0" r:id="rId2"/>
    <p:sldId id="321" r:id="rId3"/>
    <p:sldId id="322" r:id="rId4"/>
    <p:sldId id="323" r:id="rId5"/>
    <p:sldId id="517" r:id="rId6"/>
    <p:sldId id="324" r:id="rId7"/>
    <p:sldId id="325" r:id="rId8"/>
    <p:sldId id="326" r:id="rId9"/>
    <p:sldId id="327" r:id="rId10"/>
    <p:sldId id="328" r:id="rId11"/>
    <p:sldId id="329" r:id="rId12"/>
    <p:sldId id="330" r:id="rId13"/>
    <p:sldId id="331" r:id="rId14"/>
    <p:sldId id="332" r:id="rId15"/>
    <p:sldId id="333" r:id="rId16"/>
    <p:sldId id="334" r:id="rId17"/>
    <p:sldId id="335" r:id="rId18"/>
    <p:sldId id="336" r:id="rId19"/>
    <p:sldId id="337" r:id="rId20"/>
    <p:sldId id="338" r:id="rId21"/>
    <p:sldId id="339" r:id="rId22"/>
    <p:sldId id="340" r:id="rId23"/>
    <p:sldId id="341" r:id="rId24"/>
    <p:sldId id="342" r:id="rId25"/>
    <p:sldId id="343" r:id="rId26"/>
    <p:sldId id="344" r:id="rId27"/>
    <p:sldId id="345" r:id="rId28"/>
    <p:sldId id="346" r:id="rId29"/>
    <p:sldId id="347" r:id="rId30"/>
    <p:sldId id="348" r:id="rId31"/>
    <p:sldId id="518" r:id="rId32"/>
    <p:sldId id="349" r:id="rId33"/>
    <p:sldId id="350" r:id="rId34"/>
    <p:sldId id="351" r:id="rId35"/>
    <p:sldId id="352" r:id="rId36"/>
    <p:sldId id="353" r:id="rId37"/>
    <p:sldId id="354" r:id="rId38"/>
    <p:sldId id="355" r:id="rId39"/>
    <p:sldId id="356" r:id="rId40"/>
    <p:sldId id="357" r:id="rId41"/>
    <p:sldId id="508" r:id="rId42"/>
    <p:sldId id="358" r:id="rId43"/>
    <p:sldId id="359" r:id="rId44"/>
    <p:sldId id="360" r:id="rId45"/>
    <p:sldId id="361" r:id="rId46"/>
    <p:sldId id="362" r:id="rId47"/>
    <p:sldId id="516" r:id="rId48"/>
    <p:sldId id="363" r:id="rId49"/>
    <p:sldId id="364" r:id="rId50"/>
    <p:sldId id="365" r:id="rId51"/>
    <p:sldId id="366" r:id="rId52"/>
    <p:sldId id="367" r:id="rId53"/>
    <p:sldId id="368" r:id="rId54"/>
    <p:sldId id="369" r:id="rId55"/>
    <p:sldId id="370" r:id="rId56"/>
    <p:sldId id="371" r:id="rId57"/>
    <p:sldId id="372" r:id="rId58"/>
    <p:sldId id="373" r:id="rId59"/>
    <p:sldId id="374" r:id="rId60"/>
    <p:sldId id="375" r:id="rId61"/>
    <p:sldId id="376" r:id="rId62"/>
    <p:sldId id="377" r:id="rId63"/>
    <p:sldId id="378" r:id="rId64"/>
    <p:sldId id="379" r:id="rId65"/>
    <p:sldId id="380" r:id="rId66"/>
    <p:sldId id="381" r:id="rId67"/>
    <p:sldId id="382" r:id="rId68"/>
    <p:sldId id="383" r:id="rId69"/>
    <p:sldId id="384" r:id="rId70"/>
    <p:sldId id="385" r:id="rId71"/>
    <p:sldId id="386" r:id="rId72"/>
    <p:sldId id="387" r:id="rId73"/>
    <p:sldId id="388" r:id="rId74"/>
    <p:sldId id="389" r:id="rId75"/>
    <p:sldId id="390" r:id="rId76"/>
    <p:sldId id="391" r:id="rId77"/>
    <p:sldId id="392" r:id="rId78"/>
    <p:sldId id="393" r:id="rId79"/>
    <p:sldId id="394" r:id="rId80"/>
    <p:sldId id="395" r:id="rId81"/>
    <p:sldId id="396" r:id="rId82"/>
    <p:sldId id="397" r:id="rId83"/>
    <p:sldId id="515" r:id="rId84"/>
    <p:sldId id="398" r:id="rId85"/>
    <p:sldId id="399" r:id="rId86"/>
    <p:sldId id="400" r:id="rId87"/>
    <p:sldId id="401" r:id="rId88"/>
    <p:sldId id="402" r:id="rId89"/>
    <p:sldId id="403" r:id="rId90"/>
    <p:sldId id="404" r:id="rId91"/>
    <p:sldId id="405" r:id="rId92"/>
    <p:sldId id="406" r:id="rId93"/>
    <p:sldId id="407" r:id="rId94"/>
    <p:sldId id="408" r:id="rId95"/>
    <p:sldId id="409" r:id="rId96"/>
    <p:sldId id="410" r:id="rId97"/>
    <p:sldId id="411" r:id="rId98"/>
    <p:sldId id="412" r:id="rId99"/>
    <p:sldId id="413" r:id="rId100"/>
    <p:sldId id="414" r:id="rId101"/>
    <p:sldId id="415" r:id="rId102"/>
    <p:sldId id="416" r:id="rId103"/>
    <p:sldId id="417" r:id="rId104"/>
    <p:sldId id="418" r:id="rId105"/>
    <p:sldId id="419" r:id="rId106"/>
    <p:sldId id="420" r:id="rId107"/>
    <p:sldId id="421" r:id="rId108"/>
    <p:sldId id="422" r:id="rId109"/>
    <p:sldId id="423" r:id="rId110"/>
    <p:sldId id="424" r:id="rId111"/>
    <p:sldId id="507" r:id="rId112"/>
    <p:sldId id="425" r:id="rId113"/>
    <p:sldId id="426" r:id="rId114"/>
    <p:sldId id="427" r:id="rId115"/>
    <p:sldId id="428" r:id="rId116"/>
    <p:sldId id="429" r:id="rId117"/>
    <p:sldId id="514" r:id="rId118"/>
    <p:sldId id="430" r:id="rId119"/>
    <p:sldId id="431" r:id="rId120"/>
    <p:sldId id="432" r:id="rId121"/>
    <p:sldId id="433" r:id="rId122"/>
    <p:sldId id="434" r:id="rId123"/>
    <p:sldId id="435" r:id="rId124"/>
    <p:sldId id="436" r:id="rId125"/>
    <p:sldId id="437" r:id="rId126"/>
    <p:sldId id="438" r:id="rId127"/>
    <p:sldId id="439" r:id="rId128"/>
    <p:sldId id="440" r:id="rId129"/>
    <p:sldId id="441" r:id="rId130"/>
    <p:sldId id="442" r:id="rId131"/>
    <p:sldId id="443" r:id="rId132"/>
    <p:sldId id="444" r:id="rId133"/>
    <p:sldId id="445" r:id="rId134"/>
    <p:sldId id="446" r:id="rId135"/>
    <p:sldId id="447" r:id="rId136"/>
    <p:sldId id="448" r:id="rId137"/>
    <p:sldId id="499" r:id="rId138"/>
    <p:sldId id="449" r:id="rId139"/>
    <p:sldId id="450" r:id="rId140"/>
    <p:sldId id="451" r:id="rId141"/>
    <p:sldId id="452" r:id="rId142"/>
    <p:sldId id="453" r:id="rId143"/>
    <p:sldId id="454" r:id="rId144"/>
    <p:sldId id="455" r:id="rId145"/>
    <p:sldId id="456" r:id="rId146"/>
    <p:sldId id="457" r:id="rId147"/>
    <p:sldId id="458" r:id="rId148"/>
    <p:sldId id="459" r:id="rId149"/>
    <p:sldId id="460" r:id="rId150"/>
    <p:sldId id="461" r:id="rId151"/>
    <p:sldId id="462" r:id="rId152"/>
    <p:sldId id="463" r:id="rId153"/>
    <p:sldId id="464" r:id="rId154"/>
    <p:sldId id="465" r:id="rId155"/>
    <p:sldId id="466" r:id="rId156"/>
    <p:sldId id="467" r:id="rId157"/>
    <p:sldId id="468" r:id="rId158"/>
    <p:sldId id="469" r:id="rId159"/>
    <p:sldId id="470" r:id="rId160"/>
    <p:sldId id="471" r:id="rId161"/>
    <p:sldId id="472" r:id="rId162"/>
    <p:sldId id="473" r:id="rId163"/>
    <p:sldId id="474" r:id="rId164"/>
    <p:sldId id="475" r:id="rId165"/>
    <p:sldId id="476" r:id="rId166"/>
    <p:sldId id="477" r:id="rId167"/>
    <p:sldId id="513" r:id="rId168"/>
    <p:sldId id="478" r:id="rId169"/>
    <p:sldId id="479" r:id="rId170"/>
    <p:sldId id="480" r:id="rId171"/>
    <p:sldId id="512" r:id="rId172"/>
    <p:sldId id="481" r:id="rId173"/>
    <p:sldId id="482" r:id="rId174"/>
    <p:sldId id="483" r:id="rId175"/>
    <p:sldId id="498" r:id="rId176"/>
    <p:sldId id="484" r:id="rId177"/>
    <p:sldId id="485" r:id="rId178"/>
    <p:sldId id="486" r:id="rId179"/>
    <p:sldId id="487" r:id="rId180"/>
    <p:sldId id="488" r:id="rId181"/>
    <p:sldId id="489" r:id="rId182"/>
    <p:sldId id="490" r:id="rId183"/>
    <p:sldId id="491" r:id="rId184"/>
    <p:sldId id="493" r:id="rId185"/>
    <p:sldId id="492" r:id="rId186"/>
    <p:sldId id="501" r:id="rId187"/>
    <p:sldId id="502" r:id="rId188"/>
    <p:sldId id="503" r:id="rId189"/>
    <p:sldId id="504" r:id="rId190"/>
    <p:sldId id="505" r:id="rId191"/>
    <p:sldId id="511" r:id="rId192"/>
    <p:sldId id="494" r:id="rId193"/>
    <p:sldId id="510" r:id="rId194"/>
    <p:sldId id="509" r:id="rId195"/>
    <p:sldId id="495" r:id="rId196"/>
    <p:sldId id="496" r:id="rId197"/>
    <p:sldId id="506" r:id="rId198"/>
    <p:sldId id="497" r:id="rId19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F051C4-14F2-4A16-9F06-4FB7F7A84EDE}" v="4" dt="2021-10-18T06:51:15.052"/>
    <p1510:client id="{E81EE7A5-65B6-42D0-9F08-BBF57AE26620}" v="13" dt="2021-09-20T15:00:39.5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811" autoAdjust="0"/>
    <p:restoredTop sz="94660"/>
  </p:normalViewPr>
  <p:slideViewPr>
    <p:cSldViewPr snapToGrid="0">
      <p:cViewPr varScale="1">
        <p:scale>
          <a:sx n="111" d="100"/>
          <a:sy n="111" d="100"/>
        </p:scale>
        <p:origin x="118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microsoft.com/office/2015/10/relationships/revisionInfo" Target="revisionInfo.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microsoft.com/office/2016/11/relationships/changesInfo" Target="changesInfos/changesInfo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laus Castell" userId="f42a44cead4ddd0b" providerId="Windows Live" clId="Web-{E81EE7A5-65B6-42D0-9F08-BBF57AE26620}"/>
    <pc:docChg chg="modSld">
      <pc:chgData name="Klaus Castell" userId="f42a44cead4ddd0b" providerId="Windows Live" clId="Web-{E81EE7A5-65B6-42D0-9F08-BBF57AE26620}" dt="2021-09-20T15:00:39.587" v="12" actId="14100"/>
      <pc:docMkLst>
        <pc:docMk/>
      </pc:docMkLst>
      <pc:sldChg chg="modSp">
        <pc:chgData name="Klaus Castell" userId="f42a44cead4ddd0b" providerId="Windows Live" clId="Web-{E81EE7A5-65B6-42D0-9F08-BBF57AE26620}" dt="2021-09-20T15:00:39.587" v="12" actId="14100"/>
        <pc:sldMkLst>
          <pc:docMk/>
          <pc:sldMk cId="2556835226" sldId="265"/>
        </pc:sldMkLst>
        <pc:spChg chg="mod">
          <ac:chgData name="Klaus Castell" userId="f42a44cead4ddd0b" providerId="Windows Live" clId="Web-{E81EE7A5-65B6-42D0-9F08-BBF57AE26620}" dt="2021-09-20T15:00:39.587" v="12" actId="14100"/>
          <ac:spMkLst>
            <pc:docMk/>
            <pc:sldMk cId="2556835226" sldId="265"/>
            <ac:spMk id="2" creationId="{00000000-0000-0000-0000-000000000000}"/>
          </ac:spMkLst>
        </pc:spChg>
        <pc:spChg chg="mod">
          <ac:chgData name="Klaus Castell" userId="f42a44cead4ddd0b" providerId="Windows Live" clId="Web-{E81EE7A5-65B6-42D0-9F08-BBF57AE26620}" dt="2021-09-20T15:00:17.430" v="11" actId="14100"/>
          <ac:spMkLst>
            <pc:docMk/>
            <pc:sldMk cId="2556835226" sldId="265"/>
            <ac:spMk id="3" creationId="{00000000-0000-0000-0000-000000000000}"/>
          </ac:spMkLst>
        </pc:spChg>
      </pc:sldChg>
    </pc:docChg>
  </pc:docChgLst>
  <pc:docChgLst>
    <pc:chgData name="Klaus Castell" userId="f42a44cead4ddd0b" providerId="Windows Live" clId="Web-{CEF051C4-14F2-4A16-9F06-4FB7F7A84EDE}"/>
    <pc:docChg chg="modSld">
      <pc:chgData name="Klaus Castell" userId="f42a44cead4ddd0b" providerId="Windows Live" clId="Web-{CEF051C4-14F2-4A16-9F06-4FB7F7A84EDE}" dt="2021-10-18T06:51:10.959" v="1" actId="20577"/>
      <pc:docMkLst>
        <pc:docMk/>
      </pc:docMkLst>
      <pc:sldChg chg="modSp">
        <pc:chgData name="Klaus Castell" userId="f42a44cead4ddd0b" providerId="Windows Live" clId="Web-{CEF051C4-14F2-4A16-9F06-4FB7F7A84EDE}" dt="2021-10-18T06:51:10.959" v="1" actId="20577"/>
        <pc:sldMkLst>
          <pc:docMk/>
          <pc:sldMk cId="1399864074" sldId="320"/>
        </pc:sldMkLst>
        <pc:spChg chg="mod">
          <ac:chgData name="Klaus Castell" userId="f42a44cead4ddd0b" providerId="Windows Live" clId="Web-{CEF051C4-14F2-4A16-9F06-4FB7F7A84EDE}" dt="2021-10-18T06:51:10.959" v="1" actId="20577"/>
          <ac:spMkLst>
            <pc:docMk/>
            <pc:sldMk cId="1399864074" sldId="320"/>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79512" y="260648"/>
            <a:ext cx="7056784" cy="720080"/>
          </a:xfrm>
        </p:spPr>
        <p:txBody>
          <a:bodyPr/>
          <a:lstStyle/>
          <a:p>
            <a:r>
              <a:rPr lang="de-DE" err="1"/>
              <a:t>mat</a:t>
            </a:r>
            <a:r>
              <a:rPr lang="de-DE"/>
              <a:t> durch Klicken bearbeiten</a:t>
            </a:r>
          </a:p>
        </p:txBody>
      </p:sp>
      <p:sp>
        <p:nvSpPr>
          <p:cNvPr id="3" name="Untertitel 2"/>
          <p:cNvSpPr>
            <a:spLocks noGrp="1"/>
          </p:cNvSpPr>
          <p:nvPr>
            <p:ph type="subTitle" idx="1"/>
          </p:nvPr>
        </p:nvSpPr>
        <p:spPr>
          <a:xfrm>
            <a:off x="179512" y="1124744"/>
            <a:ext cx="7056784" cy="5184576"/>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AE078BD0-1174-4A9B-935A-1ADE6383EE63}" type="datetimeFigureOut">
              <a:rPr lang="de-DE" smtClean="0"/>
              <a:t>10.03.2023</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7524328" y="6309320"/>
            <a:ext cx="1485528" cy="365125"/>
          </a:xfrm>
          <a:prstGeom prst="rect">
            <a:avLst/>
          </a:prstGeom>
        </p:spPr>
        <p:txBody>
          <a:bodyPr/>
          <a:lstStyle/>
          <a:p>
            <a:fld id="{C6839156-0AB0-4DF6-B272-47750D79F21E}" type="slidenum">
              <a:rPr lang="de-DE" smtClean="0"/>
              <a:t>‹Nr.›</a:t>
            </a:fld>
            <a:endParaRPr lang="de-DE"/>
          </a:p>
        </p:txBody>
      </p:sp>
    </p:spTree>
    <p:extLst>
      <p:ext uri="{BB962C8B-B14F-4D97-AF65-F5344CB8AC3E}">
        <p14:creationId xmlns:p14="http://schemas.microsoft.com/office/powerpoint/2010/main" val="2733062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AE078BD0-1174-4A9B-935A-1ADE6383EE63}" type="datetimeFigureOut">
              <a:rPr lang="de-DE" smtClean="0"/>
              <a:t>10.03.2023</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C6839156-0AB0-4DF6-B272-47750D79F21E}" type="slidenum">
              <a:rPr lang="de-DE" smtClean="0"/>
              <a:t>‹Nr.›</a:t>
            </a:fld>
            <a:endParaRPr lang="de-DE"/>
          </a:p>
        </p:txBody>
      </p:sp>
    </p:spTree>
    <p:extLst>
      <p:ext uri="{BB962C8B-B14F-4D97-AF65-F5344CB8AC3E}">
        <p14:creationId xmlns:p14="http://schemas.microsoft.com/office/powerpoint/2010/main" val="13305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AE078BD0-1174-4A9B-935A-1ADE6383EE63}" type="datetimeFigureOut">
              <a:rPr lang="de-DE" smtClean="0"/>
              <a:t>10.03.2023</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C6839156-0AB0-4DF6-B272-47750D79F21E}" type="slidenum">
              <a:rPr lang="de-DE" smtClean="0"/>
              <a:t>‹Nr.›</a:t>
            </a:fld>
            <a:endParaRPr lang="de-DE"/>
          </a:p>
        </p:txBody>
      </p:sp>
    </p:spTree>
    <p:extLst>
      <p:ext uri="{BB962C8B-B14F-4D97-AF65-F5344CB8AC3E}">
        <p14:creationId xmlns:p14="http://schemas.microsoft.com/office/powerpoint/2010/main" val="3416373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AE078BD0-1174-4A9B-935A-1ADE6383EE63}" type="datetimeFigureOut">
              <a:rPr lang="de-DE" smtClean="0"/>
              <a:t>10.03.2023</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C6839156-0AB0-4DF6-B272-47750D79F21E}" type="slidenum">
              <a:rPr lang="de-DE" smtClean="0"/>
              <a:t>‹Nr.›</a:t>
            </a:fld>
            <a:endParaRPr lang="de-DE"/>
          </a:p>
        </p:txBody>
      </p:sp>
    </p:spTree>
    <p:extLst>
      <p:ext uri="{BB962C8B-B14F-4D97-AF65-F5344CB8AC3E}">
        <p14:creationId xmlns:p14="http://schemas.microsoft.com/office/powerpoint/2010/main" val="3396726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AE078BD0-1174-4A9B-935A-1ADE6383EE63}" type="datetimeFigureOut">
              <a:rPr lang="de-DE" smtClean="0"/>
              <a:t>10.03.2023</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C6839156-0AB0-4DF6-B272-47750D79F21E}" type="slidenum">
              <a:rPr lang="de-DE" smtClean="0"/>
              <a:t>‹Nr.›</a:t>
            </a:fld>
            <a:endParaRPr lang="de-DE"/>
          </a:p>
        </p:txBody>
      </p:sp>
    </p:spTree>
    <p:extLst>
      <p:ext uri="{BB962C8B-B14F-4D97-AF65-F5344CB8AC3E}">
        <p14:creationId xmlns:p14="http://schemas.microsoft.com/office/powerpoint/2010/main" val="3709805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AE078BD0-1174-4A9B-935A-1ADE6383EE63}" type="datetimeFigureOut">
              <a:rPr lang="de-DE" smtClean="0"/>
              <a:t>10.03.2023</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C6839156-0AB0-4DF6-B272-47750D79F21E}" type="slidenum">
              <a:rPr lang="de-DE" smtClean="0"/>
              <a:t>‹Nr.›</a:t>
            </a:fld>
            <a:endParaRPr lang="de-DE"/>
          </a:p>
        </p:txBody>
      </p:sp>
    </p:spTree>
    <p:extLst>
      <p:ext uri="{BB962C8B-B14F-4D97-AF65-F5344CB8AC3E}">
        <p14:creationId xmlns:p14="http://schemas.microsoft.com/office/powerpoint/2010/main" val="867623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AE078BD0-1174-4A9B-935A-1ADE6383EE63}" type="datetimeFigureOut">
              <a:rPr lang="de-DE" smtClean="0"/>
              <a:t>10.03.2023</a:t>
            </a:fld>
            <a:endParaRPr lang="de-DE"/>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C6839156-0AB0-4DF6-B272-47750D79F21E}" type="slidenum">
              <a:rPr lang="de-DE" smtClean="0"/>
              <a:t>‹Nr.›</a:t>
            </a:fld>
            <a:endParaRPr lang="de-DE"/>
          </a:p>
        </p:txBody>
      </p:sp>
    </p:spTree>
    <p:extLst>
      <p:ext uri="{BB962C8B-B14F-4D97-AF65-F5344CB8AC3E}">
        <p14:creationId xmlns:p14="http://schemas.microsoft.com/office/powerpoint/2010/main" val="691442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AE078BD0-1174-4A9B-935A-1ADE6383EE63}" type="datetimeFigureOut">
              <a:rPr lang="de-DE" smtClean="0"/>
              <a:t>10.03.2023</a:t>
            </a:fld>
            <a:endParaRPr lang="de-DE"/>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C6839156-0AB0-4DF6-B272-47750D79F21E}" type="slidenum">
              <a:rPr lang="de-DE" smtClean="0"/>
              <a:t>‹Nr.›</a:t>
            </a:fld>
            <a:endParaRPr lang="de-DE"/>
          </a:p>
        </p:txBody>
      </p:sp>
    </p:spTree>
    <p:extLst>
      <p:ext uri="{BB962C8B-B14F-4D97-AF65-F5344CB8AC3E}">
        <p14:creationId xmlns:p14="http://schemas.microsoft.com/office/powerpoint/2010/main" val="537450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AE078BD0-1174-4A9B-935A-1ADE6383EE63}" type="datetimeFigureOut">
              <a:rPr lang="de-DE" smtClean="0"/>
              <a:t>10.03.2023</a:t>
            </a:fld>
            <a:endParaRPr lang="de-DE"/>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C6839156-0AB0-4DF6-B272-47750D79F21E}" type="slidenum">
              <a:rPr lang="de-DE" smtClean="0"/>
              <a:t>‹Nr.›</a:t>
            </a:fld>
            <a:endParaRPr lang="de-DE"/>
          </a:p>
        </p:txBody>
      </p:sp>
    </p:spTree>
    <p:extLst>
      <p:ext uri="{BB962C8B-B14F-4D97-AF65-F5344CB8AC3E}">
        <p14:creationId xmlns:p14="http://schemas.microsoft.com/office/powerpoint/2010/main" val="777531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AE078BD0-1174-4A9B-935A-1ADE6383EE63}" type="datetimeFigureOut">
              <a:rPr lang="de-DE" smtClean="0"/>
              <a:t>10.03.2023</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C6839156-0AB0-4DF6-B272-47750D79F21E}" type="slidenum">
              <a:rPr lang="de-DE" smtClean="0"/>
              <a:t>‹Nr.›</a:t>
            </a:fld>
            <a:endParaRPr lang="de-DE"/>
          </a:p>
        </p:txBody>
      </p:sp>
    </p:spTree>
    <p:extLst>
      <p:ext uri="{BB962C8B-B14F-4D97-AF65-F5344CB8AC3E}">
        <p14:creationId xmlns:p14="http://schemas.microsoft.com/office/powerpoint/2010/main" val="1376133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AE078BD0-1174-4A9B-935A-1ADE6383EE63}" type="datetimeFigureOut">
              <a:rPr lang="de-DE" smtClean="0"/>
              <a:t>10.03.2023</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C6839156-0AB0-4DF6-B272-47750D79F21E}" type="slidenum">
              <a:rPr lang="de-DE" smtClean="0"/>
              <a:t>‹Nr.›</a:t>
            </a:fld>
            <a:endParaRPr lang="de-DE"/>
          </a:p>
        </p:txBody>
      </p:sp>
    </p:spTree>
    <p:extLst>
      <p:ext uri="{BB962C8B-B14F-4D97-AF65-F5344CB8AC3E}">
        <p14:creationId xmlns:p14="http://schemas.microsoft.com/office/powerpoint/2010/main" val="4048396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6491064"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6491064"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hteck 6"/>
          <p:cNvSpPr/>
          <p:nvPr/>
        </p:nvSpPr>
        <p:spPr>
          <a:xfrm>
            <a:off x="7297738" y="699301"/>
            <a:ext cx="1925637" cy="552450"/>
          </a:xfrm>
          <a:prstGeom prst="rect">
            <a:avLst/>
          </a:prstGeom>
        </p:spPr>
        <p:txBody>
          <a:bodyPr>
            <a:normAutofit fontScale="32500" lnSpcReduction="20000"/>
          </a:bodyPr>
          <a:lstStyle/>
          <a:p>
            <a:pPr algn="ctr" defTabSz="914400" fontAlgn="base">
              <a:spcBef>
                <a:spcPct val="0"/>
              </a:spcBef>
              <a:spcAft>
                <a:spcPct val="0"/>
              </a:spcAft>
              <a:defRPr/>
            </a:pPr>
            <a:r>
              <a:rPr lang="de-DE" sz="2800" b="1">
                <a:solidFill>
                  <a:srgbClr val="1F497D">
                    <a:lumMod val="50000"/>
                  </a:srgbClr>
                </a:solidFill>
                <a:latin typeface="Times New Roman" pitchFamily="-110" charset="0"/>
                <a:ea typeface="Times New Roman" pitchFamily="-110" charset="0"/>
                <a:cs typeface="Times New Roman" pitchFamily="-110" charset="0"/>
              </a:rPr>
              <a:t>PATENTANWALTSKANZLEI</a:t>
            </a:r>
          </a:p>
          <a:p>
            <a:pPr algn="ctr" defTabSz="914400" fontAlgn="base">
              <a:spcBef>
                <a:spcPct val="0"/>
              </a:spcBef>
              <a:spcAft>
                <a:spcPct val="0"/>
              </a:spcAft>
              <a:defRPr/>
            </a:pPr>
            <a:r>
              <a:rPr lang="de-DE" sz="2800">
                <a:solidFill>
                  <a:srgbClr val="1F497D">
                    <a:lumMod val="50000"/>
                  </a:srgbClr>
                </a:solidFill>
                <a:latin typeface="Times New Roman" pitchFamily="-110" charset="0"/>
                <a:ea typeface="Times New Roman" pitchFamily="-110" charset="0"/>
                <a:cs typeface="Times New Roman" pitchFamily="-110" charset="0"/>
              </a:rPr>
              <a:t>LIERMANN-CASTELL</a:t>
            </a:r>
          </a:p>
          <a:p>
            <a:pPr algn="ctr" defTabSz="914400" fontAlgn="base">
              <a:spcBef>
                <a:spcPct val="0"/>
              </a:spcBef>
              <a:spcAft>
                <a:spcPct val="0"/>
              </a:spcAft>
              <a:defRPr/>
            </a:pPr>
            <a:endParaRPr lang="de-DE" sz="2800">
              <a:solidFill>
                <a:srgbClr val="1F497D">
                  <a:lumMod val="50000"/>
                </a:srgbClr>
              </a:solidFill>
              <a:latin typeface="Times New Roman" pitchFamily="-110" charset="0"/>
              <a:ea typeface="Times New Roman" pitchFamily="-110" charset="0"/>
              <a:cs typeface="Times New Roman" pitchFamily="-110" charset="0"/>
            </a:endParaRPr>
          </a:p>
          <a:p>
            <a:pPr marL="0" marR="0" indent="0" algn="ctr" defTabSz="914400" rtl="0" eaLnBrk="1" fontAlgn="base" latinLnBrk="0" hangingPunct="1">
              <a:lnSpc>
                <a:spcPct val="100000"/>
              </a:lnSpc>
              <a:spcBef>
                <a:spcPct val="0"/>
              </a:spcBef>
              <a:spcAft>
                <a:spcPct val="0"/>
              </a:spcAft>
              <a:buClrTx/>
              <a:buSzTx/>
              <a:buFontTx/>
              <a:buNone/>
              <a:tabLst/>
              <a:defRPr/>
            </a:pPr>
            <a:r>
              <a:rPr lang="de-DE" sz="2500">
                <a:solidFill>
                  <a:schemeClr val="tx1">
                    <a:lumMod val="50000"/>
                    <a:lumOff val="50000"/>
                  </a:schemeClr>
                </a:solidFill>
                <a:latin typeface="Times New Roman" pitchFamily="18" charset="0"/>
                <a:cs typeface="Times New Roman" pitchFamily="18" charset="0"/>
              </a:rPr>
              <a:t>München Düren Aachen Jülich</a:t>
            </a:r>
          </a:p>
          <a:p>
            <a:pPr algn="ctr" defTabSz="914400" fontAlgn="base">
              <a:spcBef>
                <a:spcPct val="0"/>
              </a:spcBef>
              <a:spcAft>
                <a:spcPct val="0"/>
              </a:spcAft>
              <a:defRPr/>
            </a:pPr>
            <a:endParaRPr lang="de-DE" sz="2800">
              <a:solidFill>
                <a:srgbClr val="1F497D">
                  <a:lumMod val="50000"/>
                </a:srgbClr>
              </a:solidFill>
              <a:latin typeface="Times New Roman" pitchFamily="-110" charset="0"/>
              <a:ea typeface="Times New Roman" pitchFamily="-110" charset="0"/>
              <a:cs typeface="Times New Roman" pitchFamily="-110" charset="0"/>
            </a:endParaRPr>
          </a:p>
          <a:p>
            <a:pPr algn="ctr" defTabSz="914400" fontAlgn="base">
              <a:spcBef>
                <a:spcPct val="0"/>
              </a:spcBef>
              <a:spcAft>
                <a:spcPct val="0"/>
              </a:spcAft>
              <a:defRPr/>
            </a:pPr>
            <a:endParaRPr lang="de-DE" sz="2800">
              <a:solidFill>
                <a:srgbClr val="1F497D">
                  <a:lumMod val="50000"/>
                </a:srgbClr>
              </a:solidFill>
              <a:latin typeface="Times New Roman" pitchFamily="-110" charset="0"/>
              <a:ea typeface="Times New Roman" pitchFamily="-110" charset="0"/>
              <a:cs typeface="Times New Roman" pitchFamily="-110" charset="0"/>
            </a:endParaRPr>
          </a:p>
        </p:txBody>
      </p:sp>
      <p:sp>
        <p:nvSpPr>
          <p:cNvPr id="8" name="Line 26"/>
          <p:cNvSpPr>
            <a:spLocks noChangeShapeType="1"/>
          </p:cNvSpPr>
          <p:nvPr/>
        </p:nvSpPr>
        <p:spPr bwMode="auto">
          <a:xfrm>
            <a:off x="7391400" y="198120"/>
            <a:ext cx="0" cy="6477000"/>
          </a:xfrm>
          <a:prstGeom prst="line">
            <a:avLst/>
          </a:prstGeom>
          <a:noFill/>
          <a:ln w="28575">
            <a:solidFill>
              <a:schemeClr val="tx1">
                <a:lumMod val="50000"/>
                <a:lumOff val="50000"/>
              </a:schemeClr>
            </a:solidFill>
            <a:round/>
            <a:headEnd/>
            <a:tailEnd/>
          </a:ln>
          <a:effectLst/>
        </p:spPr>
        <p:txBody>
          <a:bodyPr wrap="none" anchor="ctr">
            <a:prstTxWarp prst="textNoShape">
              <a:avLst/>
            </a:prstTxWarp>
          </a:bodyPr>
          <a:lstStyle/>
          <a:p>
            <a:pPr>
              <a:defRPr/>
            </a:pPr>
            <a:endParaRPr lang="de-DE">
              <a:solidFill>
                <a:srgbClr val="000000"/>
              </a:solidFill>
              <a:ea typeface="ＭＳ Ｐゴシック" pitchFamily="26" charset="-128"/>
              <a:cs typeface="ＭＳ Ｐゴシック" pitchFamily="26" charset="-128"/>
            </a:endParaRPr>
          </a:p>
        </p:txBody>
      </p:sp>
      <p:pic>
        <p:nvPicPr>
          <p:cNvPr id="11" name="Bild 12" descr="Beschreibung: FHAAC_oBR_rgb"/>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67195" y="3269293"/>
            <a:ext cx="547978" cy="189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493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indent="0" algn="ctr" defTabSz="914400" rtl="0" eaLnBrk="1" latinLnBrk="0" hangingPunct="1">
        <a:spcBef>
          <a:spcPct val="0"/>
        </a:spcBef>
        <a:buNone/>
        <a:tabLst>
          <a:tab pos="7894638" algn="l"/>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matse.itc.rwth-aachen.de/dienste/public/show_document.php?id=42237953" TargetMode="External"/><Relationship Id="rId2" Type="http://schemas.openxmlformats.org/officeDocument/2006/relationships/hyperlink" Target="https://www.liermann-castell.de/" TargetMode="External"/><Relationship Id="rId1" Type="http://schemas.openxmlformats.org/officeDocument/2006/relationships/slideLayout" Target="../slideLayouts/slideLayout2.xml"/><Relationship Id="rId4" Type="http://schemas.openxmlformats.org/officeDocument/2006/relationships/hyperlink" Target="https://www.amap.de/fileadmin/files/Kolloquium/30._Kolloquium/vonappen.amap.pdf"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Bei%20der%20Beurteilung%20der%20Neuheit%20ist%20zu%20ber&#252;cksichtigen,%20dass%20die%20Offenbarung%20eines%20allgemeinen%20Begriffs%20die%20Neuheit%20eines%20speziellen%20Beispiels,%20das%20unter%20den%20offenbarten%20allgemeineren%20Begriff%20f&#228;llt,%20nicht%20vorwegnimmt;%20neuheitssch&#228;dlich%20ist%20dagegen%20die%20Offenbarung%20eines%20speziellen%20Begriffs%20f&#252;r%20einen%20allgemeineren%20Anspruch,%20der%20den%20offenbarten%20speziellen%20Begriff%20einschlie&#223;t,%20z.%20B.%20ist%20eine%20Offenbarung%20von%20Kupfer%20neuheitssch&#228;dlich%20f&#252;r%20Metall%20als%20allgemeinen%20Begriff,%20aber%20nicht%20neuheitssch&#228;dlich%20f&#252;r%20irgendein%20anderes%20Metall%20als%20Kupfer,%20und%20eine%20Offenbarung%20von%20Nieten%20ist%20neuheitssch&#228;dlich%20f&#252;r%20Befestigungsmittel%20als%20allgemeinen%20Begriff,%20aber%20nicht%20neuheitssch&#228;dlich%20f&#252;r%20irgendein%20anderes%20Befestigungsmittel%20als%20Niete." TargetMode="External"/><Relationship Id="rId2" Type="http://schemas.openxmlformats.org/officeDocument/2006/relationships/hyperlink" Target="https://www.epo.org/law-practice/legal-texts/html/guidelines/d/g_vi_7.htm"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hyperlink" Target="https://www.epo.org/applying/european/Guide-for-applicants/html/d/ga_c3_4.html"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hyperlink" Target="https://www.dpma.de/patente/patentschutz/schutzvoraussetzungen/index.html"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hyperlink" Target="https://www.epo.org/law-practice/legal-texts/html/guidelines/d/g_ii_3_6.htm"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www.gesetze-im-internet.de/patv/__14.html" TargetMode="External"/><Relationship Id="rId2" Type="http://schemas.openxmlformats.org/officeDocument/2006/relationships/hyperlink" Target="https://www.gesetze-im-internet.de/patg/__35a.html"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www.dpma.de/docs/patente/tipps_patentanmeldung.pdf" TargetMode="External"/><Relationship Id="rId2" Type="http://schemas.openxmlformats.org/officeDocument/2006/relationships/hyperlink" Target="https://www.dpma.de/docs/formulare/patent/p2791.pdf" TargetMode="External"/><Relationship Id="rId1" Type="http://schemas.openxmlformats.org/officeDocument/2006/relationships/slideLayout" Target="../slideLayouts/slideLayout2.xml"/><Relationship Id="rId5" Type="http://schemas.openxmlformats.org/officeDocument/2006/relationships/hyperlink" Target="https://www.dpma.de/docs/formulare/patent/p2792.pdf" TargetMode="External"/><Relationship Id="rId4" Type="http://schemas.openxmlformats.org/officeDocument/2006/relationships/hyperlink" Target="https://www.dpma.de/docs/formulare/patent/p2793.pdf"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s://www.qlc.de/" TargetMode="External"/><Relationship Id="rId2" Type="http://schemas.openxmlformats.org/officeDocument/2006/relationships/hyperlink" Target="https://www.liermann-castell.de/qlc-hinterlegung-von-erfindungen-beim-patentamt-fur-null-euro/"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s://www.gesetze-im-internet.de/patg/__139.html" TargetMode="External"/><Relationship Id="rId2" Type="http://schemas.openxmlformats.org/officeDocument/2006/relationships/hyperlink" Target="https://www.bluepatent.com/de/faq/gleiches-patent-unterschiedliche-fassungen-B1-A1" TargetMode="External"/><Relationship Id="rId1" Type="http://schemas.openxmlformats.org/officeDocument/2006/relationships/slideLayout" Target="../slideLayouts/slideLayout2.xml"/><Relationship Id="rId6" Type="http://schemas.openxmlformats.org/officeDocument/2006/relationships/hyperlink" Target="https://register.epo.org/help?lng=de&amp;topic=countrycodes" TargetMode="External"/><Relationship Id="rId5" Type="http://schemas.openxmlformats.org/officeDocument/2006/relationships/hyperlink" Target="https://www.dpma.de/recherche/klassifikationen/patenteundgebrauchsmuster/navigationinderipc/index.html" TargetMode="External"/><Relationship Id="rId4" Type="http://schemas.openxmlformats.org/officeDocument/2006/relationships/hyperlink" Target="https://depatisnet.dpma.de/DepatisNet/depatisnet?action=basis"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s://www.dpma.de/docs/dpma/veroeffentlichungen/dpmainformativ_01.pdf" TargetMode="External"/><Relationship Id="rId2" Type="http://schemas.openxmlformats.org/officeDocument/2006/relationships/hyperlink" Target="https://www.gdch.de/fileadmin/downloads/Netzwerk_und_Strukturen/Fachgruppen/Patentrecht/2019_broschuere_patente_01.pdf" TargetMode="Externa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s://www.dpma.de/recherche/klassifikationen/patenteundgebrauchsmuster/internationalepatentklassifikation/index.html"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s://worldwide.espacenet.com/patent/search?" TargetMode="External"/><Relationship Id="rId7" Type="http://schemas.openxmlformats.org/officeDocument/2006/relationships/hyperlink" Target="https://www.bluepatent.com/de/patent-datenbanken" TargetMode="External"/><Relationship Id="rId2" Type="http://schemas.openxmlformats.org/officeDocument/2006/relationships/hyperlink" Target="https://depatisnet.dpma.de/DepatisNet/depatisnet?window=1&amp;space=menu&amp;content=index&amp;action=index" TargetMode="External"/><Relationship Id="rId1" Type="http://schemas.openxmlformats.org/officeDocument/2006/relationships/slideLayout" Target="../slideLayouts/slideLayout2.xml"/><Relationship Id="rId6" Type="http://schemas.openxmlformats.org/officeDocument/2006/relationships/hyperlink" Target="https://www.ub.rwth-aachen.de/cms/UB/Forschung/Patent-und-Normenzentrum/~hnll/Patente-Marken-Design/" TargetMode="External"/><Relationship Id="rId5" Type="http://schemas.openxmlformats.org/officeDocument/2006/relationships/hyperlink" Target="https://www.octimine.com/" TargetMode="External"/><Relationship Id="rId4" Type="http://schemas.openxmlformats.org/officeDocument/2006/relationships/hyperlink" Target="https://www.uspto.gov/" TargetMode="External"/></Relationships>
</file>

<file path=ppt/slides/_rels/slide137.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de.wikipedia.org/wiki/%C3%84quivalenz_(Patentwesen)" TargetMode="External"/><Relationship Id="rId2" Type="http://schemas.openxmlformats.org/officeDocument/2006/relationships/hyperlink" Target="https://www.epo.org/applying/european/Guide-for-applicants/html/d/ga_c4_2_6.html" TargetMode="External"/><Relationship Id="rId1" Type="http://schemas.openxmlformats.org/officeDocument/2006/relationships/slideLayout" Target="../slideLayouts/slideLayout2.xml"/><Relationship Id="rId4" Type="http://schemas.openxmlformats.org/officeDocument/2006/relationships/hyperlink" Target="https://www.dpma.de/patente/patentschutz/schutzvoraussetzungen/index.html"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hyperlink" Target="https://www.advogarant.de/rechtsanwalt/gebiete/rechtsanwalt-fuer-wirtschaftsrecht/marke-und-patent/qlc-hinterlegung"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hyperlink" Target="http://juris.bundesgerichtshof.de/cgi-bin/rechtsprechung/document.py?Gericht=bgh&amp;Art=en&amp;nr=49839&amp;pos=0&amp;anz=1"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hyperlink" Target="https://ipright.eu/design-regulation/de/Artikel-7" TargetMode="External"/><Relationship Id="rId2" Type="http://schemas.openxmlformats.org/officeDocument/2006/relationships/hyperlink" Target="https://www.gesetze-im-internet.de/geschmmg_2004/__6.html" TargetMode="Externa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s://de.wikipedia.org/wiki/Relative_Schutzhindernisse" TargetMode="External"/><Relationship Id="rId2" Type="http://schemas.openxmlformats.org/officeDocument/2006/relationships/hyperlink" Target="https://www.jura.uni-wuerzburg.de/fileadmin/02120100/Markenrecht/mr_folie11_Absolute_Schutzhindernisse.pdf" TargetMode="External"/><Relationship Id="rId1" Type="http://schemas.openxmlformats.org/officeDocument/2006/relationships/slideLayout" Target="../slideLayouts/slideLayout2.xml"/><Relationship Id="rId5" Type="http://schemas.openxmlformats.org/officeDocument/2006/relationships/hyperlink" Target="http://euipo.europa.eu/ec2/?lang=de" TargetMode="External"/><Relationship Id="rId4" Type="http://schemas.openxmlformats.org/officeDocument/2006/relationships/hyperlink" Target="https://www.tmdn.org/tmview/welcome?lang=de#/tmview" TargetMode="External"/></Relationships>
</file>

<file path=ppt/slides/_rels/slide167.xml.rels><?xml version="1.0" encoding="UTF-8" standalone="yes"?>
<Relationships xmlns="http://schemas.openxmlformats.org/package/2006/relationships"><Relationship Id="rId2" Type="http://schemas.openxmlformats.org/officeDocument/2006/relationships/hyperlink" Target="https://www.dpma.de/marken/markenrecherche/index.html" TargetMode="Externa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hyperlink" Target="https://euipo.europa.eu/ohimportal/de/opposition" TargetMode="External"/><Relationship Id="rId2" Type="http://schemas.openxmlformats.org/officeDocument/2006/relationships/hyperlink" Target="https://www.dpma.de/marken/widerspruch_loeschung/index.html" TargetMode="Externa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8" Type="http://schemas.openxmlformats.org/officeDocument/2006/relationships/hyperlink" Target="https://eur-lex.europa.eu/legal-content/DE/TXT/?uri=CELEX:32017R1001" TargetMode="External"/><Relationship Id="rId3" Type="http://schemas.openxmlformats.org/officeDocument/2006/relationships/hyperlink" Target="https://de.wikipedia.org/wiki/Europ%C3%A4isches_Patent%C3%BCbereinkommen" TargetMode="External"/><Relationship Id="rId7" Type="http://schemas.openxmlformats.org/officeDocument/2006/relationships/hyperlink" Target="https://www.wipo.int/export/sites/www/treaties/en/documents/pdf/madrid_marks.pdf" TargetMode="External"/><Relationship Id="rId2" Type="http://schemas.openxmlformats.org/officeDocument/2006/relationships/hyperlink" Target="https://www.wipo.int/pct/de/pct_contracting_states.html" TargetMode="External"/><Relationship Id="rId1" Type="http://schemas.openxmlformats.org/officeDocument/2006/relationships/slideLayout" Target="../slideLayouts/slideLayout2.xml"/><Relationship Id="rId6" Type="http://schemas.openxmlformats.org/officeDocument/2006/relationships/hyperlink" Target="https://de.wikipedia.org/wiki/Haager_Abkommen_%C3%BCber_die_internationale_Hinterlegung_gewerblicher_Muster_und_Modelle" TargetMode="External"/><Relationship Id="rId5" Type="http://schemas.openxmlformats.org/officeDocument/2006/relationships/hyperlink" Target="https://www.wipo.int/export/sites/www/treaties/en/documents/pdf/hague.pdf" TargetMode="External"/><Relationship Id="rId4" Type="http://schemas.openxmlformats.org/officeDocument/2006/relationships/hyperlink" Target="https://de.wikipedia.org/wiki/Vertrag_%C3%BCber_die_Internationale_Zusammenarbeit_auf_dem_Gebiet_des_Patentwesens" TargetMode="External"/><Relationship Id="rId9" Type="http://schemas.openxmlformats.org/officeDocument/2006/relationships/hyperlink" Target="https://www.ris.bka.gv.at/GeltendeFassung.wxe?Abfrage=Bundesnormen&amp;Gesetzesnummer=10002182" TargetMode="Externa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hyperlink" Target="https://www.fh-aachen.de/hochschule/zentralverwaltung/dezernat-v-innovationstransfer/start-up/gruendungszentrum" TargetMode="Externa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hyperlink" Target="https://provendis.info/fileadmin/Website_PROvendis/4-Ueber-uns/Downloads/PROvendis_Flyer_Hochschulerfindungen_schuetzen.pdf" TargetMode="Externa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hyperlink" Target="https://www.bmwi.de/Redaktion/DE/Publikationen/Technologie/wipano.pdf?__blob=publicationFile" TargetMode="External"/><Relationship Id="rId2" Type="http://schemas.openxmlformats.org/officeDocument/2006/relationships/hyperlink" Target="https://www.innovation-beratung-foerderung.de/INNO/Redaktion/DE/Downloads/WIPANO/wipano-richtlinie_2020-2023.html" TargetMode="External"/><Relationship Id="rId1" Type="http://schemas.openxmlformats.org/officeDocument/2006/relationships/slideLayout" Target="../slideLayouts/slideLayout2.xml"/><Relationship Id="rId5" Type="http://schemas.openxmlformats.org/officeDocument/2006/relationships/hyperlink" Target="mailto:info@myATHENA.de" TargetMode="External"/><Relationship Id="rId4" Type="http://schemas.openxmlformats.org/officeDocument/2006/relationships/hyperlink" Target="https://www.myathena.de/innovationsfoerderung/" TargetMode="External"/></Relationships>
</file>

<file path=ppt/slides/_rels/slide181.xml.rels><?xml version="1.0" encoding="UTF-8" standalone="yes"?>
<Relationships xmlns="http://schemas.openxmlformats.org/package/2006/relationships"><Relationship Id="rId3" Type="http://schemas.openxmlformats.org/officeDocument/2006/relationships/hyperlink" Target="https://www.myathena.de/innovationsfoerderung/foerdermittelberatung/zim/" TargetMode="External"/><Relationship Id="rId2" Type="http://schemas.openxmlformats.org/officeDocument/2006/relationships/hyperlink" Target="https://www.zim.de/ZIM/Redaktion/DE/Downloads/Richtlinien/richtlinie-zim-2020.pdf?__blob=publicationFile&amp;v=5" TargetMode="Externa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hyperlink" Target="https://www.myathena.de/innovationsfoerderung/foerdermittelberatung/zim/" TargetMode="External"/><Relationship Id="rId2" Type="http://schemas.openxmlformats.org/officeDocument/2006/relationships/hyperlink" Target="https://www.myathena.de/innovationsmanagement/170-2/zim/" TargetMode="Externa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hyperlink" Target="https://www.epo.org/law-practice/legal-texts/html/epc/2016/d/ar69.html" TargetMode="External"/><Relationship Id="rId2" Type="http://schemas.openxmlformats.org/officeDocument/2006/relationships/hyperlink" Target="https://www.gesetze-im-internet.de/patg/__14.html" TargetMode="Externa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hyperlink" Target="https://www.gesetze-im-internet.de/patg/__33.html" TargetMode="Externa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8" Type="http://schemas.openxmlformats.org/officeDocument/2006/relationships/hyperlink" Target="https://www.gesetze-im-internet.de/patg/__142a.html" TargetMode="External"/><Relationship Id="rId3" Type="http://schemas.openxmlformats.org/officeDocument/2006/relationships/hyperlink" Target="https://www.gesetze-im-internet.de/patg/__140a.html" TargetMode="External"/><Relationship Id="rId7" Type="http://schemas.openxmlformats.org/officeDocument/2006/relationships/hyperlink" Target="https://www.gesetze-im-internet.de/patg/__140e.html" TargetMode="External"/><Relationship Id="rId2" Type="http://schemas.openxmlformats.org/officeDocument/2006/relationships/hyperlink" Target="https://www.gesetze-im-internet.de/patg/__139.html" TargetMode="External"/><Relationship Id="rId1" Type="http://schemas.openxmlformats.org/officeDocument/2006/relationships/slideLayout" Target="../slideLayouts/slideLayout2.xml"/><Relationship Id="rId6" Type="http://schemas.openxmlformats.org/officeDocument/2006/relationships/hyperlink" Target="https://www.gesetze-im-internet.de/patg/__140d.html" TargetMode="External"/><Relationship Id="rId5" Type="http://schemas.openxmlformats.org/officeDocument/2006/relationships/hyperlink" Target="https://www.gesetze-im-internet.de/patg/__140c.html" TargetMode="External"/><Relationship Id="rId4" Type="http://schemas.openxmlformats.org/officeDocument/2006/relationships/hyperlink" Target="https://www.gesetze-im-internet.de/patg/__140b.html" TargetMode="External"/></Relationships>
</file>

<file path=ppt/slides/_rels/slide186.xml.rels><?xml version="1.0" encoding="UTF-8" standalone="yes"?>
<Relationships xmlns="http://schemas.openxmlformats.org/package/2006/relationships"><Relationship Id="rId2" Type="http://schemas.openxmlformats.org/officeDocument/2006/relationships/hyperlink" Target="https://www.gesetze-im-internet.de/patg/__139.html" TargetMode="Externa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hyperlink" Target="https://www.gesetze-im-internet.de/patg/__140a.html" TargetMode="Externa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hyperlink" Target="https://www.gesetze-im-internet.de/patg/__140b.html" TargetMode="Externa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juraindividuell.de/pruefungsschemata/jura-und-lateinische-begriffe/" TargetMode="External"/><Relationship Id="rId2" Type="http://schemas.openxmlformats.org/officeDocument/2006/relationships/hyperlink" Target="https://www.juraindividuell.de/artikel/der-vertragsschluss/" TargetMode="External"/><Relationship Id="rId1" Type="http://schemas.openxmlformats.org/officeDocument/2006/relationships/slideLayout" Target="../slideLayouts/slideLayout2.xml"/><Relationship Id="rId4" Type="http://schemas.openxmlformats.org/officeDocument/2006/relationships/hyperlink" Target="https://www.juraindividuell.de/artikel/rechtsgeschaeftslehre-teil-3-wirksamwerden-von-willenserklaerungen/" TargetMode="Externa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hyperlink" Target="https://www.foris.com/prozessfinanzierung/" TargetMode="Externa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gesetze-im-internet.de/bgb/__741.html" TargetMode="External"/><Relationship Id="rId7" Type="http://schemas.openxmlformats.org/officeDocument/2006/relationships/hyperlink" Target="https://de.wikipedia.org/wiki/GmbH_&amp;_Co._KG" TargetMode="External"/><Relationship Id="rId2" Type="http://schemas.openxmlformats.org/officeDocument/2006/relationships/hyperlink" Target="https://www.ipwiki.de/patentrecht:erfindergemeinschaft" TargetMode="External"/><Relationship Id="rId1" Type="http://schemas.openxmlformats.org/officeDocument/2006/relationships/slideLayout" Target="../slideLayouts/slideLayout2.xml"/><Relationship Id="rId6" Type="http://schemas.openxmlformats.org/officeDocument/2006/relationships/hyperlink" Target="https://www.aachen.ihk.de/recht/rechtsinformationen/aktuelle-dokumente-zum-thema-recht/unternehmergesellschaft-607432" TargetMode="External"/><Relationship Id="rId5" Type="http://schemas.openxmlformats.org/officeDocument/2006/relationships/hyperlink" Target="https://de.wikipedia.org/wiki/Gesellschaft_mit_beschr%C3%A4nkter_Haftung_(Deutschland)" TargetMode="External"/><Relationship Id="rId4" Type="http://schemas.openxmlformats.org/officeDocument/2006/relationships/hyperlink" Target="https://www.gesetze-im-internet.de/bgb/__705.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ihk-muenchen.de/ihk/documents/Muster-modifizierte-Unterlassungserkl%C3%A4rung.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dpma.de/docs/dpma/richtlinienfuerdieverguetungvonarbeitnehmererfindungen.pdf" TargetMode="External"/><Relationship Id="rId2" Type="http://schemas.openxmlformats.org/officeDocument/2006/relationships/hyperlink" Target="https://www.gesetze-im-internet.de/arbnerfg/index.html#BJNR007560957BJNE003000306"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gesetze-im-internet.de/arbnerfg/__4.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gesetze-im-internet.de/arbnerfg/__18.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gesetze-im-internet.de/arbnerfg/__19.htm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gesetze-im-internet.de/arbnerfg/__40.html" TargetMode="External"/><Relationship Id="rId2" Type="http://schemas.openxmlformats.org/officeDocument/2006/relationships/hyperlink" Target="https://www.hochschule-rhein-waal.de/sites/default/files/documents/2019/08/21/faq_patente_und_erfindungen.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gesetze-im-internet.de/arbnerfg/__40.htm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gesetze-im-internet.de/arbnerfg/__24.html"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package" Target="../embeddings/Microsoft_Excel_Macro-Enabled_Worksheet.xlsm"/><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office@liermann-castell.de" TargetMode="External"/><Relationship Id="rId2" Type="http://schemas.openxmlformats.org/officeDocument/2006/relationships/hyperlink" Target="mailto:al-montassir@fh-aachen.de"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de.wikipedia.org/wiki/Morphologische_Analyse_(Kreativit%C3%A4tstechnik)" TargetMode="External"/><Relationship Id="rId13" Type="http://schemas.openxmlformats.org/officeDocument/2006/relationships/hyperlink" Target="https://blog.cognifit.com/de/kreatives-denken/" TargetMode="External"/><Relationship Id="rId3" Type="http://schemas.openxmlformats.org/officeDocument/2006/relationships/hyperlink" Target="https://de.wikipedia.org/wiki/Brainstorming" TargetMode="External"/><Relationship Id="rId7" Type="http://schemas.openxmlformats.org/officeDocument/2006/relationships/hyperlink" Target="https://de.wikipedia.org/wiki/Synektik" TargetMode="External"/><Relationship Id="rId12" Type="http://schemas.openxmlformats.org/officeDocument/2006/relationships/hyperlink" Target="https://www.quality.de/wp-content/uploads/2021/01/methodenblatt-analogie-methode.pdf" TargetMode="External"/><Relationship Id="rId2" Type="http://schemas.openxmlformats.org/officeDocument/2006/relationships/hyperlink" Target="https://de.wikipedia.org/wiki/Kreativit%C3%A4tstechniken" TargetMode="External"/><Relationship Id="rId1" Type="http://schemas.openxmlformats.org/officeDocument/2006/relationships/slideLayout" Target="../slideLayouts/slideLayout2.xml"/><Relationship Id="rId6" Type="http://schemas.openxmlformats.org/officeDocument/2006/relationships/hyperlink" Target="https://de.wikipedia.org/wiki/Bionik" TargetMode="External"/><Relationship Id="rId11" Type="http://schemas.openxmlformats.org/officeDocument/2006/relationships/hyperlink" Target="https://de.wikipedia.org/wiki/Methodischer_Zweifel" TargetMode="External"/><Relationship Id="rId5" Type="http://schemas.openxmlformats.org/officeDocument/2006/relationships/hyperlink" Target="https://de.wikipedia.org/wiki/Delphi-Methode" TargetMode="External"/><Relationship Id="rId10" Type="http://schemas.openxmlformats.org/officeDocument/2006/relationships/hyperlink" Target="https://de.wikipedia.org/wiki/Relevanzbaumanalyse" TargetMode="External"/><Relationship Id="rId4" Type="http://schemas.openxmlformats.org/officeDocument/2006/relationships/hyperlink" Target="https://de.wikipedia.org/wiki/Methode_635" TargetMode="External"/><Relationship Id="rId9" Type="http://schemas.openxmlformats.org/officeDocument/2006/relationships/hyperlink" Target="https://de.wikipedia.org/wiki/Progressive_Abstraktion"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ctx.eu/produkte/kuehlkoerper/led-kuehlkoerper" TargetMode="External"/><Relationship Id="rId2" Type="http://schemas.openxmlformats.org/officeDocument/2006/relationships/hyperlink" Target="https://ledtipps.net/waermeentwicklung/"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amazon.de/Kabelloser-Massagestab-Yarosi-Vibrationskraft-Muskelschmerzen/dp/B01GXONRA6/ref=sr_1_6?adgrpid=69756300383&amp;dchild=1&amp;gclid=CjwKCAjw7--KBhAMEiwAxfpkWLMSssOBMWib_K6lqD4doT1wWRfaXJ5kFE9IdEWZTjdsnwUFLSYxTBoCFPEQAvD_BwE&amp;hvadid=391629179933&amp;hvdev=c&amp;hvlocphy=9044847&amp;hvnetw=g&amp;hvqmt=e&amp;hvrand=304981134644735370&amp;hvtargid=kwd-132483718&amp;hydadcr=27926_1978088&amp;keywords=massagestab&amp;qid=1633417290&amp;sr=8-6"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16.xml"/><Relationship Id="rId7" Type="http://schemas.openxmlformats.org/officeDocument/2006/relationships/slide" Target="slide22.xml"/><Relationship Id="rId2" Type="http://schemas.openxmlformats.org/officeDocument/2006/relationships/slide" Target="slide4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20.xml"/><Relationship Id="rId4" Type="http://schemas.openxmlformats.org/officeDocument/2006/relationships/slide" Target="slide26.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bett1.de/produkte/bodyguard-matratze?gclid=CjwKCAjw7--KBhAMEiwAxfpkWGyjIJXwTHPEBL1_Y6ua_8of8aS1mLtrw4jyP1hWZSwi0FOa4OcethoCd-UQAvD_BwE"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8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de-DE" dirty="0"/>
              <a:t>Vorlesung</a:t>
            </a:r>
          </a:p>
        </p:txBody>
      </p:sp>
      <p:sp>
        <p:nvSpPr>
          <p:cNvPr id="3" name="Untertitel 2"/>
          <p:cNvSpPr>
            <a:spLocks noGrp="1"/>
          </p:cNvSpPr>
          <p:nvPr>
            <p:ph type="subTitle" idx="1"/>
          </p:nvPr>
        </p:nvSpPr>
        <p:spPr/>
        <p:txBody>
          <a:bodyPr vert="horz" lIns="91440" tIns="45720" rIns="91440" bIns="45720" rtlCol="0" anchor="t">
            <a:normAutofit/>
          </a:bodyPr>
          <a:lstStyle/>
          <a:p>
            <a:pPr algn="ctr"/>
            <a:endParaRPr lang="de-DE" dirty="0"/>
          </a:p>
          <a:p>
            <a:pPr algn="ctr"/>
            <a:r>
              <a:rPr lang="de-DE" dirty="0"/>
              <a:t>Erfinden, Recherchieren und Schützen von Innovationen</a:t>
            </a:r>
          </a:p>
          <a:p>
            <a:pPr marL="2154238" algn="ctr"/>
            <a:endParaRPr lang="de-DE" dirty="0"/>
          </a:p>
          <a:p>
            <a:pPr marL="2154238"/>
            <a:endParaRPr lang="de-DE" sz="2400" dirty="0"/>
          </a:p>
          <a:p>
            <a:pPr marL="2154238"/>
            <a:r>
              <a:rPr lang="de-DE" sz="2400" dirty="0"/>
              <a:t>Prof. Dr.-Ing. Klaus Castell</a:t>
            </a:r>
          </a:p>
          <a:p>
            <a:pPr marL="2154238"/>
            <a:r>
              <a:rPr lang="de-DE" sz="2400" dirty="0"/>
              <a:t>Patentanwalt und </a:t>
            </a:r>
          </a:p>
          <a:p>
            <a:pPr marL="2153920"/>
            <a:r>
              <a:rPr lang="de-DE" sz="2400" dirty="0"/>
              <a:t>European Patent and </a:t>
            </a:r>
            <a:endParaRPr lang="de-DE" sz="2400" dirty="0">
              <a:cs typeface="Calibri"/>
            </a:endParaRPr>
          </a:p>
          <a:p>
            <a:pPr marL="2154238"/>
            <a:r>
              <a:rPr lang="de-DE" sz="2400" dirty="0"/>
              <a:t>Trademark Attorney</a:t>
            </a:r>
          </a:p>
          <a:p>
            <a:pPr marL="2154238"/>
            <a:endParaRPr lang="de-DE" sz="2400" dirty="0"/>
          </a:p>
          <a:p>
            <a:pPr marL="528320"/>
            <a:r>
              <a:rPr lang="de-DE" sz="1200" dirty="0"/>
              <a:t>Stand:  29. Januar 2023</a:t>
            </a:r>
            <a:endParaRPr lang="de-DE" sz="1200" dirty="0">
              <a:cs typeface="Calibri"/>
            </a:endParaRPr>
          </a:p>
        </p:txBody>
      </p:sp>
      <p:pic>
        <p:nvPicPr>
          <p:cNvPr id="2050" name="Picture 2" descr="C:\Users\kcast\OneDrive\Desktop\castell-ne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717032"/>
            <a:ext cx="1411957"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864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634082"/>
          </a:xfrm>
        </p:spPr>
        <p:txBody>
          <a:bodyPr>
            <a:normAutofit/>
          </a:bodyPr>
          <a:lstStyle/>
          <a:p>
            <a:r>
              <a:rPr lang="de-DE" sz="3200" dirty="0"/>
              <a:t>Modulbeschreibung Lernergebnisse</a:t>
            </a:r>
          </a:p>
        </p:txBody>
      </p:sp>
      <p:sp>
        <p:nvSpPr>
          <p:cNvPr id="3" name="Inhaltsplatzhalter 2"/>
          <p:cNvSpPr>
            <a:spLocks noGrp="1"/>
          </p:cNvSpPr>
          <p:nvPr>
            <p:ph idx="1"/>
          </p:nvPr>
        </p:nvSpPr>
        <p:spPr>
          <a:xfrm>
            <a:off x="323528" y="980728"/>
            <a:ext cx="6912768" cy="5280372"/>
          </a:xfrm>
        </p:spPr>
        <p:txBody>
          <a:bodyPr>
            <a:noAutofit/>
          </a:bodyPr>
          <a:lstStyle/>
          <a:p>
            <a:pPr marL="0" indent="0">
              <a:buNone/>
            </a:pPr>
            <a:r>
              <a:rPr lang="de-DE" sz="1800" dirty="0"/>
              <a:t>Was erwarten wir als Ergebnis?</a:t>
            </a:r>
          </a:p>
          <a:p>
            <a:pPr marL="0" indent="0">
              <a:buNone/>
            </a:pPr>
            <a:endParaRPr lang="de-DE" sz="1000" dirty="0"/>
          </a:p>
          <a:p>
            <a:r>
              <a:rPr lang="de-DE" sz="1800" dirty="0"/>
              <a:t>Die Studierenden kennen die Grundzüge eines Vertrages an den Beispielen eines Geheimhaltungsvertrages und eines Zusammenarbeitsvertrages</a:t>
            </a:r>
          </a:p>
          <a:p>
            <a:r>
              <a:rPr lang="de-DE" sz="1800" dirty="0"/>
              <a:t>Sie kennen die Grundzüge und Auswirkungen des Arbeitnehmererfindergesetzes</a:t>
            </a:r>
          </a:p>
          <a:p>
            <a:r>
              <a:rPr lang="de-DE" sz="1800" dirty="0"/>
              <a:t>Sie lernen Megatrends zu erkennen und für Innovationen zu nutzen</a:t>
            </a:r>
          </a:p>
          <a:p>
            <a:r>
              <a:rPr lang="de-DE" sz="1800" dirty="0"/>
              <a:t>Sie sind in der Lage Techniken zu hinterfragen und weiterzuentwickeln</a:t>
            </a:r>
          </a:p>
          <a:p>
            <a:r>
              <a:rPr lang="de-DE" sz="1800" dirty="0"/>
              <a:t>Sie können Innovationen den passenden Schutzrechten zuordnen</a:t>
            </a:r>
          </a:p>
          <a:p>
            <a:r>
              <a:rPr lang="de-DE" sz="1800" dirty="0"/>
              <a:t>Sie kennen Recherchestrategien und deren einfache Anwendung</a:t>
            </a:r>
          </a:p>
          <a:p>
            <a:r>
              <a:rPr lang="de-DE" sz="1800" dirty="0"/>
              <a:t>Sie entwickeln zumindest eine eigene Innovation, auf die sie die erlernten Techniken anwenden</a:t>
            </a:r>
          </a:p>
          <a:p>
            <a:r>
              <a:rPr lang="de-DE" sz="1800" dirty="0"/>
              <a:t>Sie können ihre Innovation ohne fremde Hilfe beim Deutschen Patentamt schützen</a:t>
            </a:r>
          </a:p>
          <a:p>
            <a:r>
              <a:rPr lang="de-DE" sz="1800" dirty="0"/>
              <a:t>Sie kennen nationale und internationale Schutzmöglichkeiten</a:t>
            </a:r>
          </a:p>
        </p:txBody>
      </p:sp>
      <p:sp>
        <p:nvSpPr>
          <p:cNvPr id="5" name="Foliennummernplatzhalter 4"/>
          <p:cNvSpPr>
            <a:spLocks noGrp="1"/>
          </p:cNvSpPr>
          <p:nvPr>
            <p:ph type="sldNum" sz="quarter" idx="12"/>
          </p:nvPr>
        </p:nvSpPr>
        <p:spPr/>
        <p:txBody>
          <a:bodyPr/>
          <a:lstStyle/>
          <a:p>
            <a:fld id="{C6839156-0AB0-4DF6-B272-47750D79F21E}" type="slidenum">
              <a:rPr lang="de-DE" smtClean="0"/>
              <a:t>10</a:t>
            </a:fld>
            <a:endParaRPr lang="de-DE"/>
          </a:p>
        </p:txBody>
      </p:sp>
    </p:spTree>
    <p:extLst>
      <p:ext uri="{BB962C8B-B14F-4D97-AF65-F5344CB8AC3E}">
        <p14:creationId xmlns:p14="http://schemas.microsoft.com/office/powerpoint/2010/main" val="30293170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Variation Blattform</a:t>
            </a:r>
          </a:p>
        </p:txBody>
      </p:sp>
      <p:pic>
        <p:nvPicPr>
          <p:cNvPr id="4" name="Inhaltsplatzhalter 3" descr="C:\Users\kcast\AppData\Local\Microsoft\Windows\INetCache\Content.Word\Variationen 3.jpg"/>
          <p:cNvPicPr>
            <a:picLocks noGrp="1"/>
          </p:cNvPicPr>
          <p:nvPr>
            <p:ph idx="1"/>
          </p:nvPr>
        </p:nvPicPr>
        <p:blipFill rotWithShape="1">
          <a:blip r:embed="rId2" cstate="print">
            <a:extLst>
              <a:ext uri="{28A0092B-C50C-407E-A947-70E740481C1C}">
                <a14:useLocalDpi xmlns:a14="http://schemas.microsoft.com/office/drawing/2010/main" val="0"/>
              </a:ext>
            </a:extLst>
          </a:blip>
          <a:srcRect l="1143" r="1905" b="20494"/>
          <a:stretch/>
        </p:blipFill>
        <p:spPr bwMode="auto">
          <a:xfrm>
            <a:off x="333828" y="1844824"/>
            <a:ext cx="6981371" cy="3870422"/>
          </a:xfrm>
          <a:prstGeom prst="rect">
            <a:avLst/>
          </a:prstGeom>
          <a:noFill/>
          <a:ln>
            <a:noFill/>
          </a:ln>
        </p:spPr>
      </p:pic>
      <p:sp>
        <p:nvSpPr>
          <p:cNvPr id="5" name="Foliennummernplatzhalter 4"/>
          <p:cNvSpPr>
            <a:spLocks noGrp="1"/>
          </p:cNvSpPr>
          <p:nvPr>
            <p:ph type="sldNum" sz="quarter" idx="12"/>
          </p:nvPr>
        </p:nvSpPr>
        <p:spPr/>
        <p:txBody>
          <a:bodyPr/>
          <a:lstStyle/>
          <a:p>
            <a:fld id="{C6839156-0AB0-4DF6-B272-47750D79F21E}" type="slidenum">
              <a:rPr lang="de-DE" smtClean="0"/>
              <a:t>100</a:t>
            </a:fld>
            <a:endParaRPr lang="de-DE"/>
          </a:p>
        </p:txBody>
      </p:sp>
    </p:spTree>
    <p:extLst>
      <p:ext uri="{BB962C8B-B14F-4D97-AF65-F5344CB8AC3E}">
        <p14:creationId xmlns:p14="http://schemas.microsoft.com/office/powerpoint/2010/main" val="38163929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634082"/>
          </a:xfrm>
        </p:spPr>
        <p:txBody>
          <a:bodyPr>
            <a:normAutofit fontScale="90000"/>
          </a:bodyPr>
          <a:lstStyle/>
          <a:p>
            <a:r>
              <a:rPr lang="de-DE" dirty="0"/>
              <a:t>Variationsmerkmale</a:t>
            </a:r>
          </a:p>
        </p:txBody>
      </p:sp>
      <p:pic>
        <p:nvPicPr>
          <p:cNvPr id="4" name="Inhaltsplatzhalter 3"/>
          <p:cNvPicPr>
            <a:picLocks noGrp="1"/>
          </p:cNvPicPr>
          <p:nvPr>
            <p:ph idx="1"/>
          </p:nvPr>
        </p:nvPicPr>
        <p:blipFill rotWithShape="1">
          <a:blip r:embed="rId2">
            <a:extLst>
              <a:ext uri="{28A0092B-C50C-407E-A947-70E740481C1C}">
                <a14:useLocalDpi xmlns:a14="http://schemas.microsoft.com/office/drawing/2010/main" val="0"/>
              </a:ext>
            </a:extLst>
          </a:blip>
          <a:srcRect t="6229" b="4473"/>
          <a:stretch/>
        </p:blipFill>
        <p:spPr bwMode="auto">
          <a:xfrm>
            <a:off x="1763688" y="764704"/>
            <a:ext cx="3763189" cy="5904656"/>
          </a:xfrm>
          <a:prstGeom prst="rect">
            <a:avLst/>
          </a:prstGeom>
          <a:noFill/>
          <a:ln>
            <a:noFill/>
          </a:ln>
        </p:spPr>
      </p:pic>
      <p:sp>
        <p:nvSpPr>
          <p:cNvPr id="5" name="Foliennummernplatzhalter 4"/>
          <p:cNvSpPr>
            <a:spLocks noGrp="1"/>
          </p:cNvSpPr>
          <p:nvPr>
            <p:ph type="sldNum" sz="quarter" idx="12"/>
          </p:nvPr>
        </p:nvSpPr>
        <p:spPr/>
        <p:txBody>
          <a:bodyPr/>
          <a:lstStyle/>
          <a:p>
            <a:fld id="{C6839156-0AB0-4DF6-B272-47750D79F21E}" type="slidenum">
              <a:rPr lang="de-DE" smtClean="0"/>
              <a:t>101</a:t>
            </a:fld>
            <a:endParaRPr lang="de-DE"/>
          </a:p>
        </p:txBody>
      </p:sp>
    </p:spTree>
    <p:extLst>
      <p:ext uri="{BB962C8B-B14F-4D97-AF65-F5344CB8AC3E}">
        <p14:creationId xmlns:p14="http://schemas.microsoft.com/office/powerpoint/2010/main" val="41781298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9444" y="366564"/>
            <a:ext cx="6491064" cy="598636"/>
          </a:xfrm>
        </p:spPr>
        <p:txBody>
          <a:bodyPr>
            <a:normAutofit fontScale="90000"/>
          </a:bodyPr>
          <a:lstStyle/>
          <a:p>
            <a:pPr lvl="0"/>
            <a:r>
              <a:rPr lang="de-DE" sz="3600" kern="0" dirty="0">
                <a:latin typeface="Calibri" pitchFamily="34" charset="0"/>
                <a:ea typeface="ＭＳ Ｐゴシック" pitchFamily="-108" charset="-128"/>
                <a:cs typeface="Calibri" pitchFamily="34" charset="0"/>
              </a:rPr>
              <a:t>Dokumentation</a:t>
            </a:r>
            <a:endParaRPr lang="de-DE" sz="3600" dirty="0"/>
          </a:p>
        </p:txBody>
      </p:sp>
      <p:sp>
        <p:nvSpPr>
          <p:cNvPr id="3" name="Inhaltsplatzhalter 2"/>
          <p:cNvSpPr>
            <a:spLocks noGrp="1"/>
          </p:cNvSpPr>
          <p:nvPr>
            <p:ph idx="1"/>
          </p:nvPr>
        </p:nvSpPr>
        <p:spPr>
          <a:xfrm>
            <a:off x="238820" y="942752"/>
            <a:ext cx="6984776" cy="5699348"/>
          </a:xfrm>
        </p:spPr>
        <p:txBody>
          <a:bodyPr>
            <a:noAutofit/>
          </a:bodyPr>
          <a:lstStyle/>
          <a:p>
            <a:pPr marL="177800" indent="-177800" eaLnBrk="0" fontAlgn="base" hangingPunct="0">
              <a:lnSpc>
                <a:spcPct val="120000"/>
              </a:lnSpc>
              <a:spcAft>
                <a:spcPct val="0"/>
              </a:spcAft>
              <a:buClr>
                <a:schemeClr val="tx1"/>
              </a:buClr>
              <a:buNone/>
            </a:pPr>
            <a:r>
              <a:rPr lang="de-DE" sz="2000" kern="0" dirty="0">
                <a:solidFill>
                  <a:srgbClr val="0D0D0D"/>
                </a:solidFill>
                <a:ea typeface="ＭＳ Ｐゴシック" pitchFamily="-108" charset="-128"/>
                <a:cs typeface="Calibri" pitchFamily="34" charset="0"/>
              </a:rPr>
              <a:t>Chronologische Darstellung:</a:t>
            </a:r>
          </a:p>
          <a:p>
            <a:pPr marL="177800" lvl="1" indent="-177800" eaLnBrk="0" fontAlgn="base" hangingPunct="0">
              <a:lnSpc>
                <a:spcPct val="120000"/>
              </a:lnSpc>
              <a:spcAft>
                <a:spcPct val="0"/>
              </a:spcAft>
              <a:buClr>
                <a:schemeClr val="tx1"/>
              </a:buClr>
              <a:buFont typeface="Arial" pitchFamily="34" charset="0"/>
              <a:buChar char="•"/>
              <a:defRPr/>
            </a:pPr>
            <a:r>
              <a:rPr lang="de-DE" sz="2000" dirty="0">
                <a:solidFill>
                  <a:schemeClr val="tx1">
                    <a:lumMod val="95000"/>
                    <a:lumOff val="5000"/>
                  </a:schemeClr>
                </a:solidFill>
                <a:cs typeface="Calibri" pitchFamily="34" charset="0"/>
              </a:rPr>
              <a:t>gebundenes Heft mit Seitenzahlen, Kalender</a:t>
            </a:r>
          </a:p>
          <a:p>
            <a:pPr marL="177800" lvl="1" indent="-177800" eaLnBrk="0" fontAlgn="base" hangingPunct="0">
              <a:lnSpc>
                <a:spcPct val="120000"/>
              </a:lnSpc>
              <a:spcAft>
                <a:spcPct val="0"/>
              </a:spcAft>
              <a:buClr>
                <a:schemeClr val="tx1"/>
              </a:buClr>
              <a:buFont typeface="Arial" pitchFamily="34" charset="0"/>
              <a:buChar char="•"/>
              <a:defRPr/>
            </a:pPr>
            <a:r>
              <a:rPr lang="de-DE" sz="2000" dirty="0">
                <a:solidFill>
                  <a:schemeClr val="tx1">
                    <a:lumMod val="95000"/>
                    <a:lumOff val="5000"/>
                  </a:schemeClr>
                </a:solidFill>
                <a:cs typeface="Calibri" pitchFamily="34" charset="0"/>
              </a:rPr>
              <a:t>auf jeder Seite Datum, Unterschrift</a:t>
            </a:r>
          </a:p>
          <a:p>
            <a:pPr marL="177800" lvl="1" indent="-177800" eaLnBrk="0" fontAlgn="base" hangingPunct="0">
              <a:lnSpc>
                <a:spcPct val="120000"/>
              </a:lnSpc>
              <a:spcAft>
                <a:spcPct val="0"/>
              </a:spcAft>
              <a:buClr>
                <a:schemeClr val="tx1"/>
              </a:buClr>
              <a:buFont typeface="Arial" pitchFamily="34" charset="0"/>
              <a:buChar char="•"/>
              <a:defRPr/>
            </a:pPr>
            <a:r>
              <a:rPr lang="de-DE" sz="2000" dirty="0">
                <a:solidFill>
                  <a:schemeClr val="tx1">
                    <a:lumMod val="95000"/>
                    <a:lumOff val="5000"/>
                  </a:schemeClr>
                </a:solidFill>
                <a:cs typeface="Calibri" pitchFamily="34" charset="0"/>
              </a:rPr>
              <a:t>Unterschriften auch von Zeugen</a:t>
            </a:r>
          </a:p>
          <a:p>
            <a:pPr marL="177800" lvl="1" indent="-177800" eaLnBrk="0" fontAlgn="base" hangingPunct="0">
              <a:lnSpc>
                <a:spcPct val="120000"/>
              </a:lnSpc>
              <a:spcAft>
                <a:spcPct val="0"/>
              </a:spcAft>
              <a:buClr>
                <a:schemeClr val="tx1"/>
              </a:buClr>
              <a:buFont typeface="Arial" pitchFamily="34" charset="0"/>
              <a:buChar char="•"/>
              <a:defRPr/>
            </a:pPr>
            <a:r>
              <a:rPr lang="de-DE" sz="2000" dirty="0">
                <a:solidFill>
                  <a:schemeClr val="tx1">
                    <a:lumMod val="95000"/>
                    <a:lumOff val="5000"/>
                  </a:schemeClr>
                </a:solidFill>
                <a:cs typeface="Calibri" pitchFamily="34" charset="0"/>
              </a:rPr>
              <a:t>durch Hinweis auf gesonderte Dokumentationen ergänzen (techn. Zeichnungen, Veröffentlichungen, Protokolle etc.)</a:t>
            </a:r>
          </a:p>
          <a:p>
            <a:pPr marL="177800" lvl="1" indent="-177800" eaLnBrk="0" fontAlgn="base" hangingPunct="0">
              <a:lnSpc>
                <a:spcPct val="120000"/>
              </a:lnSpc>
              <a:spcAft>
                <a:spcPct val="0"/>
              </a:spcAft>
              <a:buClr>
                <a:schemeClr val="tx1"/>
              </a:buClr>
              <a:buFont typeface="Arial" pitchFamily="34" charset="0"/>
              <a:buChar char="•"/>
              <a:defRPr/>
            </a:pPr>
            <a:r>
              <a:rPr lang="de-DE" sz="2000" dirty="0">
                <a:solidFill>
                  <a:schemeClr val="tx1">
                    <a:lumMod val="95000"/>
                    <a:lumOff val="5000"/>
                  </a:schemeClr>
                </a:solidFill>
                <a:cs typeface="Calibri" pitchFamily="34" charset="0"/>
              </a:rPr>
              <a:t>Leerzeilen, -seiten  und Änderungen sauber streichen, Streichungen und Einfügungen mit gesondertem Datum und Unterschrift versehen</a:t>
            </a:r>
          </a:p>
          <a:p>
            <a:pPr marL="177800" lvl="1" indent="-177800" eaLnBrk="0" fontAlgn="base" hangingPunct="0">
              <a:lnSpc>
                <a:spcPct val="120000"/>
              </a:lnSpc>
              <a:spcAft>
                <a:spcPct val="0"/>
              </a:spcAft>
              <a:buClr>
                <a:schemeClr val="tx1"/>
              </a:buClr>
              <a:buFont typeface="Arial" pitchFamily="34" charset="0"/>
              <a:buChar char="•"/>
              <a:defRPr/>
            </a:pPr>
            <a:r>
              <a:rPr lang="de-DE" sz="2000" kern="0" dirty="0">
                <a:solidFill>
                  <a:schemeClr val="tx1">
                    <a:lumMod val="95000"/>
                    <a:lumOff val="5000"/>
                  </a:schemeClr>
                </a:solidFill>
                <a:ea typeface="ＭＳ Ｐゴシック" pitchFamily="-111" charset="-128"/>
                <a:cs typeface="Calibri" pitchFamily="34" charset="0"/>
              </a:rPr>
              <a:t>Heute eher als Worddokument mit Änderungen verfolgen</a:t>
            </a:r>
            <a:endParaRPr lang="de-DE" sz="2000" kern="0" dirty="0">
              <a:solidFill>
                <a:srgbClr val="0D0D0D"/>
              </a:solidFill>
              <a:ea typeface="ＭＳ Ｐゴシック" pitchFamily="-111" charset="-128"/>
            </a:endParaRPr>
          </a:p>
          <a:p>
            <a:pPr marL="0" lvl="0" indent="0" eaLnBrk="0" fontAlgn="base" hangingPunct="0">
              <a:lnSpc>
                <a:spcPct val="120000"/>
              </a:lnSpc>
              <a:spcAft>
                <a:spcPct val="0"/>
              </a:spcAft>
              <a:buClr>
                <a:schemeClr val="tx1"/>
              </a:buClr>
              <a:buNone/>
              <a:defRPr/>
            </a:pPr>
            <a:r>
              <a:rPr lang="de-DE" sz="2000" kern="0" dirty="0">
                <a:solidFill>
                  <a:srgbClr val="0D0D0D"/>
                </a:solidFill>
                <a:ea typeface="ＭＳ Ｐゴシック" pitchFamily="-108" charset="-128"/>
                <a:cs typeface="Calibri" pitchFamily="34" charset="0"/>
              </a:rPr>
              <a:t>Vorteil:</a:t>
            </a:r>
          </a:p>
          <a:p>
            <a:pPr marL="177800" lvl="1" indent="-177800" eaLnBrk="0" fontAlgn="base" hangingPunct="0">
              <a:lnSpc>
                <a:spcPct val="120000"/>
              </a:lnSpc>
              <a:spcAft>
                <a:spcPct val="0"/>
              </a:spcAft>
              <a:buClr>
                <a:schemeClr val="tx1"/>
              </a:buClr>
              <a:buFont typeface="Wingdings" panose="05000000000000000000" pitchFamily="2" charset="2"/>
              <a:buChar char="Ø"/>
            </a:pPr>
            <a:r>
              <a:rPr lang="de-DE" sz="2000" dirty="0">
                <a:solidFill>
                  <a:schemeClr val="tx1">
                    <a:lumMod val="95000"/>
                    <a:lumOff val="5000"/>
                  </a:schemeClr>
                </a:solidFill>
                <a:cs typeface="Calibri" pitchFamily="34" charset="0"/>
              </a:rPr>
              <a:t>Erfindungen und Schöpfungen werden auch später sowohl für technische Schutzrechte als auch im Design- und Urheberbereich mit Datum nachvollziehbar</a:t>
            </a:r>
          </a:p>
        </p:txBody>
      </p:sp>
      <p:sp>
        <p:nvSpPr>
          <p:cNvPr id="5" name="Foliennummernplatzhalter 4"/>
          <p:cNvSpPr>
            <a:spLocks noGrp="1"/>
          </p:cNvSpPr>
          <p:nvPr>
            <p:ph type="sldNum" sz="quarter" idx="12"/>
          </p:nvPr>
        </p:nvSpPr>
        <p:spPr/>
        <p:txBody>
          <a:bodyPr/>
          <a:lstStyle/>
          <a:p>
            <a:fld id="{C6839156-0AB0-4DF6-B272-47750D79F21E}" type="slidenum">
              <a:rPr lang="de-DE" smtClean="0"/>
              <a:t>102</a:t>
            </a:fld>
            <a:endParaRPr lang="de-DE"/>
          </a:p>
        </p:txBody>
      </p:sp>
    </p:spTree>
    <p:extLst>
      <p:ext uri="{BB962C8B-B14F-4D97-AF65-F5344CB8AC3E}">
        <p14:creationId xmlns:p14="http://schemas.microsoft.com/office/powerpoint/2010/main" val="36591935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Übung zu Motivation</a:t>
            </a:r>
          </a:p>
        </p:txBody>
      </p:sp>
      <p:sp>
        <p:nvSpPr>
          <p:cNvPr id="3" name="Inhaltsplatzhalter 2"/>
          <p:cNvSpPr>
            <a:spLocks noGrp="1"/>
          </p:cNvSpPr>
          <p:nvPr>
            <p:ph idx="1"/>
          </p:nvPr>
        </p:nvSpPr>
        <p:spPr>
          <a:solidFill>
            <a:schemeClr val="accent3">
              <a:lumMod val="40000"/>
              <a:lumOff val="60000"/>
            </a:schemeClr>
          </a:solidFill>
        </p:spPr>
        <p:txBody>
          <a:bodyPr>
            <a:normAutofit fontScale="92500" lnSpcReduction="20000"/>
          </a:bodyPr>
          <a:lstStyle/>
          <a:p>
            <a:pPr>
              <a:lnSpc>
                <a:spcPct val="130000"/>
              </a:lnSpc>
              <a:spcBef>
                <a:spcPts val="1200"/>
              </a:spcBef>
            </a:pPr>
            <a:r>
              <a:rPr lang="de-DE" dirty="0"/>
              <a:t>Wir wählen eine Aufgabe eines Teilnehmers aus</a:t>
            </a:r>
          </a:p>
          <a:p>
            <a:pPr>
              <a:lnSpc>
                <a:spcPct val="130000"/>
              </a:lnSpc>
              <a:spcBef>
                <a:spcPts val="1200"/>
              </a:spcBef>
            </a:pPr>
            <a:r>
              <a:rPr lang="de-DE" dirty="0"/>
              <a:t>Dieses Problem bearbeiten wir unter Anleitung mit der Kreativitätstechnik Design </a:t>
            </a:r>
            <a:r>
              <a:rPr lang="de-DE" dirty="0" err="1"/>
              <a:t>Thinking</a:t>
            </a:r>
            <a:endParaRPr lang="de-DE" dirty="0"/>
          </a:p>
          <a:p>
            <a:pPr>
              <a:lnSpc>
                <a:spcPct val="130000"/>
              </a:lnSpc>
              <a:spcBef>
                <a:spcPts val="1200"/>
              </a:spcBef>
            </a:pPr>
            <a:r>
              <a:rPr lang="de-DE" dirty="0"/>
              <a:t>Danach können wir noch weitere Probleme mit dieser Technik bearbeiten</a:t>
            </a:r>
          </a:p>
        </p:txBody>
      </p:sp>
      <p:sp>
        <p:nvSpPr>
          <p:cNvPr id="5" name="Foliennummernplatzhalter 4"/>
          <p:cNvSpPr>
            <a:spLocks noGrp="1"/>
          </p:cNvSpPr>
          <p:nvPr>
            <p:ph type="sldNum" sz="quarter" idx="12"/>
          </p:nvPr>
        </p:nvSpPr>
        <p:spPr/>
        <p:txBody>
          <a:bodyPr/>
          <a:lstStyle/>
          <a:p>
            <a:fld id="{C6839156-0AB0-4DF6-B272-47750D79F21E}" type="slidenum">
              <a:rPr lang="de-DE" smtClean="0"/>
              <a:t>103</a:t>
            </a:fld>
            <a:endParaRPr lang="de-DE"/>
          </a:p>
        </p:txBody>
      </p:sp>
    </p:spTree>
    <p:extLst>
      <p:ext uri="{BB962C8B-B14F-4D97-AF65-F5344CB8AC3E}">
        <p14:creationId xmlns:p14="http://schemas.microsoft.com/office/powerpoint/2010/main" val="31809227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924944"/>
            <a:ext cx="6491064" cy="1143000"/>
          </a:xfrm>
        </p:spPr>
        <p:txBody>
          <a:bodyPr>
            <a:normAutofit/>
          </a:bodyPr>
          <a:lstStyle/>
          <a:p>
            <a:r>
              <a:rPr lang="de-DE" sz="6600" dirty="0"/>
              <a:t>3. Strukturierung</a:t>
            </a:r>
          </a:p>
        </p:txBody>
      </p:sp>
      <p:sp>
        <p:nvSpPr>
          <p:cNvPr id="3" name="Inhaltsplatzhalter 2"/>
          <p:cNvSpPr>
            <a:spLocks noGrp="1"/>
          </p:cNvSpPr>
          <p:nvPr>
            <p:ph idx="1"/>
          </p:nvPr>
        </p:nvSpPr>
        <p:spPr/>
        <p:txBody>
          <a:bodyPr/>
          <a:lstStyle/>
          <a:p>
            <a:pPr marL="0" indent="0">
              <a:buNone/>
            </a:pPr>
            <a:r>
              <a:rPr lang="de-DE" dirty="0"/>
              <a:t> </a:t>
            </a:r>
          </a:p>
        </p:txBody>
      </p:sp>
      <p:sp>
        <p:nvSpPr>
          <p:cNvPr id="5" name="Foliennummernplatzhalter 4"/>
          <p:cNvSpPr>
            <a:spLocks noGrp="1"/>
          </p:cNvSpPr>
          <p:nvPr>
            <p:ph type="sldNum" sz="quarter" idx="12"/>
          </p:nvPr>
        </p:nvSpPr>
        <p:spPr/>
        <p:txBody>
          <a:bodyPr/>
          <a:lstStyle/>
          <a:p>
            <a:fld id="{C6839156-0AB0-4DF6-B272-47750D79F21E}" type="slidenum">
              <a:rPr lang="de-DE" smtClean="0"/>
              <a:t>104</a:t>
            </a:fld>
            <a:endParaRPr lang="de-DE"/>
          </a:p>
        </p:txBody>
      </p:sp>
    </p:spTree>
    <p:extLst>
      <p:ext uri="{BB962C8B-B14F-4D97-AF65-F5344CB8AC3E}">
        <p14:creationId xmlns:p14="http://schemas.microsoft.com/office/powerpoint/2010/main" val="22472771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Strukturierung von Erfindungen</a:t>
            </a:r>
          </a:p>
        </p:txBody>
      </p:sp>
      <p:sp>
        <p:nvSpPr>
          <p:cNvPr id="3" name="Inhaltsplatzhalter 2"/>
          <p:cNvSpPr>
            <a:spLocks noGrp="1"/>
          </p:cNvSpPr>
          <p:nvPr>
            <p:ph idx="1"/>
          </p:nvPr>
        </p:nvSpPr>
        <p:spPr>
          <a:solidFill>
            <a:schemeClr val="accent1">
              <a:lumMod val="40000"/>
              <a:lumOff val="60000"/>
            </a:schemeClr>
          </a:solidFill>
        </p:spPr>
        <p:txBody>
          <a:bodyPr>
            <a:normAutofit/>
          </a:bodyPr>
          <a:lstStyle/>
          <a:p>
            <a:pPr marL="0" indent="0">
              <a:buNone/>
            </a:pPr>
            <a:endParaRPr lang="de-DE" dirty="0"/>
          </a:p>
          <a:p>
            <a:r>
              <a:rPr lang="de-DE" dirty="0"/>
              <a:t>Patente, Marken</a:t>
            </a:r>
          </a:p>
          <a:p>
            <a:r>
              <a:rPr lang="de-DE" dirty="0"/>
              <a:t>Designs, Geschäftsideen, Computerprogramme</a:t>
            </a:r>
          </a:p>
          <a:p>
            <a:r>
              <a:rPr lang="de-DE" dirty="0"/>
              <a:t>national und international				</a:t>
            </a:r>
          </a:p>
          <a:p>
            <a:pPr marL="0" indent="0">
              <a:buNone/>
            </a:pPr>
            <a:r>
              <a:rPr lang="de-DE" dirty="0"/>
              <a:t>Übung: Idee als Schutzrecht formulieren</a:t>
            </a:r>
          </a:p>
          <a:p>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105</a:t>
            </a:fld>
            <a:endParaRPr lang="de-DE"/>
          </a:p>
        </p:txBody>
      </p:sp>
    </p:spTree>
    <p:extLst>
      <p:ext uri="{BB962C8B-B14F-4D97-AF65-F5344CB8AC3E}">
        <p14:creationId xmlns:p14="http://schemas.microsoft.com/office/powerpoint/2010/main" val="40644474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000" y="465138"/>
            <a:ext cx="6491064" cy="652462"/>
          </a:xfrm>
        </p:spPr>
        <p:txBody>
          <a:bodyPr>
            <a:noAutofit/>
          </a:bodyPr>
          <a:lstStyle/>
          <a:p>
            <a:pPr lvl="0"/>
            <a:r>
              <a:rPr lang="de-DE" sz="3600" kern="0" dirty="0">
                <a:latin typeface="Calibri" pitchFamily="34" charset="0"/>
                <a:ea typeface="ＭＳ Ｐゴシック" pitchFamily="-108" charset="-128"/>
                <a:cs typeface="Calibri" pitchFamily="34" charset="0"/>
              </a:rPr>
              <a:t>Gewerbliche Schutzrechte</a:t>
            </a:r>
            <a:endParaRPr lang="de-DE" sz="3600" dirty="0"/>
          </a:p>
        </p:txBody>
      </p:sp>
      <p:sp>
        <p:nvSpPr>
          <p:cNvPr id="3" name="Inhaltsplatzhalter 2"/>
          <p:cNvSpPr>
            <a:spLocks noGrp="1"/>
          </p:cNvSpPr>
          <p:nvPr>
            <p:ph idx="1"/>
          </p:nvPr>
        </p:nvSpPr>
        <p:spPr/>
        <p:txBody>
          <a:bodyPr/>
          <a:lstStyle/>
          <a:p>
            <a:pPr marL="0" indent="0">
              <a:buNone/>
            </a:pPr>
            <a:r>
              <a:rPr lang="de-DE" dirty="0"/>
              <a:t> </a:t>
            </a:r>
          </a:p>
        </p:txBody>
      </p:sp>
      <p:pic>
        <p:nvPicPr>
          <p:cNvPr id="1026" name="Picture 2" descr="C:\Users\kcast\OneDrive\Desktop\Bild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52" y="1612900"/>
            <a:ext cx="7104756" cy="4457700"/>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fld id="{C6839156-0AB0-4DF6-B272-47750D79F21E}" type="slidenum">
              <a:rPr lang="de-DE" smtClean="0"/>
              <a:t>106</a:t>
            </a:fld>
            <a:endParaRPr lang="de-DE"/>
          </a:p>
        </p:txBody>
      </p:sp>
    </p:spTree>
    <p:extLst>
      <p:ext uri="{BB962C8B-B14F-4D97-AF65-F5344CB8AC3E}">
        <p14:creationId xmlns:p14="http://schemas.microsoft.com/office/powerpoint/2010/main" val="33824097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lvl="0"/>
            <a:r>
              <a:rPr lang="de-DE" kern="0" dirty="0">
                <a:ea typeface="ＭＳ Ｐゴシック" pitchFamily="-108" charset="-128"/>
                <a:cs typeface="ＭＳ Ｐゴシック" pitchFamily="-108" charset="-128"/>
              </a:rPr>
              <a:t>Kombination von Schutzrechten</a:t>
            </a:r>
            <a:endParaRPr lang="de-DE" dirty="0"/>
          </a:p>
        </p:txBody>
      </p:sp>
      <p:pic>
        <p:nvPicPr>
          <p:cNvPr id="4" name="Picture 3"/>
          <p:cNvPicPr>
            <a:picLocks noGrp="1" noChangeAspect="1" noChangeArrowheads="1"/>
          </p:cNvPicPr>
          <p:nvPr>
            <p:ph idx="1"/>
          </p:nvPr>
        </p:nvPicPr>
        <p:blipFill>
          <a:blip r:embed="rId2"/>
          <a:srcRect/>
          <a:stretch>
            <a:fillRect/>
          </a:stretch>
        </p:blipFill>
        <p:spPr bwMode="auto">
          <a:xfrm>
            <a:off x="1427308" y="1600200"/>
            <a:ext cx="4551072" cy="4525963"/>
          </a:xfrm>
          <a:prstGeom prst="rect">
            <a:avLst/>
          </a:prstGeom>
          <a:noFill/>
          <a:ln w="9525">
            <a:noFill/>
            <a:miter lim="800000"/>
            <a:headEnd/>
            <a:tailEnd/>
          </a:ln>
        </p:spPr>
      </p:pic>
      <p:sp>
        <p:nvSpPr>
          <p:cNvPr id="5" name="Foliennummernplatzhalter 4"/>
          <p:cNvSpPr>
            <a:spLocks noGrp="1"/>
          </p:cNvSpPr>
          <p:nvPr>
            <p:ph type="sldNum" sz="quarter" idx="12"/>
          </p:nvPr>
        </p:nvSpPr>
        <p:spPr/>
        <p:txBody>
          <a:bodyPr/>
          <a:lstStyle/>
          <a:p>
            <a:fld id="{C6839156-0AB0-4DF6-B272-47750D79F21E}" type="slidenum">
              <a:rPr lang="de-DE" smtClean="0"/>
              <a:t>107</a:t>
            </a:fld>
            <a:endParaRPr lang="de-DE"/>
          </a:p>
        </p:txBody>
      </p:sp>
    </p:spTree>
    <p:extLst>
      <p:ext uri="{BB962C8B-B14F-4D97-AF65-F5344CB8AC3E}">
        <p14:creationId xmlns:p14="http://schemas.microsoft.com/office/powerpoint/2010/main" val="15089320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804862"/>
          </a:xfrm>
        </p:spPr>
        <p:txBody>
          <a:bodyPr>
            <a:normAutofit/>
          </a:bodyPr>
          <a:lstStyle/>
          <a:p>
            <a:pPr lvl="0"/>
            <a:r>
              <a:rPr lang="de-DE" sz="3600" kern="0" dirty="0">
                <a:latin typeface="Calibri" pitchFamily="34" charset="0"/>
                <a:ea typeface="ＭＳ Ｐゴシック" pitchFamily="-108" charset="-128"/>
                <a:cs typeface="Calibri" pitchFamily="34" charset="0"/>
              </a:rPr>
              <a:t>Copyright</a:t>
            </a:r>
            <a:endParaRPr lang="de-DE" sz="3600" dirty="0"/>
          </a:p>
        </p:txBody>
      </p:sp>
      <p:sp>
        <p:nvSpPr>
          <p:cNvPr id="3" name="Inhaltsplatzhalter 2"/>
          <p:cNvSpPr>
            <a:spLocks noGrp="1"/>
          </p:cNvSpPr>
          <p:nvPr>
            <p:ph idx="1"/>
          </p:nvPr>
        </p:nvSpPr>
        <p:spPr>
          <a:xfrm>
            <a:off x="444500" y="1019076"/>
            <a:ext cx="6491064" cy="5686524"/>
          </a:xfrm>
        </p:spPr>
        <p:txBody>
          <a:bodyPr>
            <a:normAutofit fontScale="77500" lnSpcReduction="20000"/>
          </a:bodyPr>
          <a:lstStyle/>
          <a:p>
            <a:pPr marL="0" lvl="0" indent="0" eaLnBrk="0" fontAlgn="base" hangingPunct="0">
              <a:lnSpc>
                <a:spcPct val="120000"/>
              </a:lnSpc>
              <a:spcBef>
                <a:spcPts val="1200"/>
              </a:spcBef>
              <a:spcAft>
                <a:spcPct val="0"/>
              </a:spcAft>
              <a:buClr>
                <a:schemeClr val="tx1"/>
              </a:buClr>
              <a:buNone/>
              <a:defRPr/>
            </a:pPr>
            <a:r>
              <a:rPr lang="de-DE" dirty="0">
                <a:solidFill>
                  <a:schemeClr val="tx1">
                    <a:lumMod val="95000"/>
                    <a:lumOff val="5000"/>
                  </a:schemeClr>
                </a:solidFill>
                <a:latin typeface="Calibri" pitchFamily="34" charset="0"/>
                <a:cs typeface="Calibri" pitchFamily="34" charset="0"/>
              </a:rPr>
              <a:t>Urheberrechtsschutz</a:t>
            </a:r>
          </a:p>
          <a:p>
            <a:pPr marL="0" lvl="0" indent="0" eaLnBrk="0" fontAlgn="base" hangingPunct="0">
              <a:lnSpc>
                <a:spcPct val="120000"/>
              </a:lnSpc>
              <a:spcBef>
                <a:spcPts val="1200"/>
              </a:spcBef>
              <a:spcAft>
                <a:spcPct val="0"/>
              </a:spcAft>
              <a:buClr>
                <a:schemeClr val="tx1"/>
              </a:buClr>
              <a:buNone/>
              <a:defRPr/>
            </a:pPr>
            <a:r>
              <a:rPr lang="de-DE" dirty="0">
                <a:solidFill>
                  <a:schemeClr val="tx1">
                    <a:lumMod val="95000"/>
                    <a:lumOff val="5000"/>
                  </a:schemeClr>
                </a:solidFill>
                <a:latin typeface="Calibri" pitchFamily="34" charset="0"/>
                <a:cs typeface="Calibri" pitchFamily="34" charset="0"/>
                <a:sym typeface="Wingdings"/>
              </a:rPr>
              <a:t> </a:t>
            </a:r>
            <a:r>
              <a:rPr lang="de-DE" dirty="0">
                <a:solidFill>
                  <a:schemeClr val="tx1">
                    <a:lumMod val="95000"/>
                    <a:lumOff val="5000"/>
                  </a:schemeClr>
                </a:solidFill>
                <a:latin typeface="Calibri" pitchFamily="34" charset="0"/>
                <a:cs typeface="Calibri" pitchFamily="34" charset="0"/>
              </a:rPr>
              <a:t>Verwertungsrecht an einer Schöpfung</a:t>
            </a:r>
          </a:p>
          <a:p>
            <a:pPr marL="0" lvl="0" indent="0" eaLnBrk="0" fontAlgn="base" hangingPunct="0">
              <a:lnSpc>
                <a:spcPct val="120000"/>
              </a:lnSpc>
              <a:spcBef>
                <a:spcPts val="1200"/>
              </a:spcBef>
              <a:spcAft>
                <a:spcPct val="0"/>
              </a:spcAft>
              <a:buClr>
                <a:schemeClr val="tx1"/>
              </a:buClr>
              <a:buNone/>
              <a:defRPr/>
            </a:pPr>
            <a:r>
              <a:rPr lang="de-DE" dirty="0">
                <a:solidFill>
                  <a:schemeClr val="tx1">
                    <a:lumMod val="95000"/>
                    <a:lumOff val="5000"/>
                  </a:schemeClr>
                </a:solidFill>
                <a:latin typeface="Calibri" pitchFamily="34" charset="0"/>
                <a:cs typeface="Calibri" pitchFamily="34" charset="0"/>
              </a:rPr>
              <a:t>umfasst:</a:t>
            </a:r>
          </a:p>
          <a:p>
            <a:pPr lvl="0" eaLnBrk="0" fontAlgn="base" hangingPunct="0">
              <a:lnSpc>
                <a:spcPct val="140000"/>
              </a:lnSpc>
              <a:spcBef>
                <a:spcPts val="1200"/>
              </a:spcBef>
              <a:spcAft>
                <a:spcPct val="0"/>
              </a:spcAft>
              <a:buClr>
                <a:schemeClr val="tx1"/>
              </a:buClr>
              <a:defRPr/>
            </a:pPr>
            <a:r>
              <a:rPr lang="de-DE" dirty="0">
                <a:solidFill>
                  <a:schemeClr val="tx1">
                    <a:lumMod val="95000"/>
                    <a:lumOff val="5000"/>
                  </a:schemeClr>
                </a:solidFill>
                <a:latin typeface="Calibri" pitchFamily="34" charset="0"/>
                <a:cs typeface="Calibri" pitchFamily="34" charset="0"/>
              </a:rPr>
              <a:t>Quellcode</a:t>
            </a:r>
          </a:p>
          <a:p>
            <a:pPr lvl="0" eaLnBrk="0" fontAlgn="base" hangingPunct="0">
              <a:lnSpc>
                <a:spcPct val="140000"/>
              </a:lnSpc>
              <a:spcBef>
                <a:spcPts val="1200"/>
              </a:spcBef>
              <a:spcAft>
                <a:spcPct val="0"/>
              </a:spcAft>
              <a:buClr>
                <a:schemeClr val="tx1"/>
              </a:buClr>
              <a:defRPr/>
            </a:pPr>
            <a:r>
              <a:rPr lang="de-DE" dirty="0">
                <a:solidFill>
                  <a:schemeClr val="tx1">
                    <a:lumMod val="95000"/>
                    <a:lumOff val="5000"/>
                  </a:schemeClr>
                </a:solidFill>
                <a:latin typeface="Calibri" pitchFamily="34" charset="0"/>
                <a:cs typeface="Calibri" pitchFamily="34" charset="0"/>
              </a:rPr>
              <a:t>Flussdiagramme</a:t>
            </a:r>
          </a:p>
          <a:p>
            <a:pPr lvl="0" eaLnBrk="0" fontAlgn="base" hangingPunct="0">
              <a:lnSpc>
                <a:spcPct val="140000"/>
              </a:lnSpc>
              <a:spcBef>
                <a:spcPts val="1200"/>
              </a:spcBef>
              <a:spcAft>
                <a:spcPct val="0"/>
              </a:spcAft>
              <a:buClr>
                <a:schemeClr val="tx1"/>
              </a:buClr>
              <a:defRPr/>
            </a:pPr>
            <a:r>
              <a:rPr lang="de-DE" dirty="0">
                <a:solidFill>
                  <a:schemeClr val="tx1">
                    <a:lumMod val="95000"/>
                    <a:lumOff val="5000"/>
                  </a:schemeClr>
                </a:solidFill>
                <a:latin typeface="Calibri" pitchFamily="34" charset="0"/>
                <a:cs typeface="Calibri" pitchFamily="34" charset="0"/>
              </a:rPr>
              <a:t>Forderungskatalog</a:t>
            </a:r>
          </a:p>
          <a:p>
            <a:pPr marL="0" lvl="0" indent="0" eaLnBrk="0" fontAlgn="base" hangingPunct="0">
              <a:lnSpc>
                <a:spcPct val="140000"/>
              </a:lnSpc>
              <a:spcBef>
                <a:spcPts val="1200"/>
              </a:spcBef>
              <a:spcAft>
                <a:spcPct val="0"/>
              </a:spcAft>
              <a:buClr>
                <a:schemeClr val="tx1"/>
              </a:buClr>
              <a:buNone/>
              <a:defRPr/>
            </a:pPr>
            <a:r>
              <a:rPr lang="de-DE" dirty="0">
                <a:solidFill>
                  <a:schemeClr val="tx1">
                    <a:lumMod val="95000"/>
                    <a:lumOff val="5000"/>
                  </a:schemeClr>
                </a:solidFill>
                <a:latin typeface="Calibri" pitchFamily="34" charset="0"/>
                <a:cs typeface="Calibri" pitchFamily="34" charset="0"/>
              </a:rPr>
              <a:t>Entsteht durch den schöpferischen Akt</a:t>
            </a:r>
          </a:p>
          <a:p>
            <a:pPr lvl="0" eaLnBrk="0" fontAlgn="base" hangingPunct="0">
              <a:lnSpc>
                <a:spcPct val="120000"/>
              </a:lnSpc>
              <a:spcBef>
                <a:spcPts val="1200"/>
              </a:spcBef>
              <a:spcAft>
                <a:spcPct val="0"/>
              </a:spcAft>
              <a:buClr>
                <a:schemeClr val="tx1"/>
              </a:buClr>
              <a:defRPr/>
            </a:pPr>
            <a:r>
              <a:rPr lang="de-DE" dirty="0">
                <a:solidFill>
                  <a:schemeClr val="tx1">
                    <a:lumMod val="95000"/>
                    <a:lumOff val="5000"/>
                  </a:schemeClr>
                </a:solidFill>
                <a:latin typeface="Calibri" pitchFamily="34" charset="0"/>
                <a:cs typeface="Calibri" pitchFamily="34" charset="0"/>
              </a:rPr>
              <a:t>Der schöpferische Akt muss notfalls nachgewiesen werden können.</a:t>
            </a:r>
          </a:p>
          <a:p>
            <a:pPr marL="0" lvl="0" indent="0" eaLnBrk="0" fontAlgn="base" hangingPunct="0">
              <a:lnSpc>
                <a:spcPct val="140000"/>
              </a:lnSpc>
              <a:spcBef>
                <a:spcPts val="1200"/>
              </a:spcBef>
              <a:spcAft>
                <a:spcPct val="0"/>
              </a:spcAft>
              <a:buClr>
                <a:schemeClr val="tx1"/>
              </a:buClr>
              <a:buNone/>
              <a:defRPr/>
            </a:pPr>
            <a:r>
              <a:rPr lang="de-DE" dirty="0">
                <a:solidFill>
                  <a:schemeClr val="tx1">
                    <a:lumMod val="95000"/>
                    <a:lumOff val="5000"/>
                  </a:schemeClr>
                </a:solidFill>
                <a:latin typeface="Calibri" pitchFamily="34" charset="0"/>
                <a:cs typeface="Calibri" pitchFamily="34" charset="0"/>
              </a:rPr>
              <a:t> </a:t>
            </a:r>
            <a:r>
              <a:rPr lang="de-DE" dirty="0">
                <a:solidFill>
                  <a:schemeClr val="tx1">
                    <a:lumMod val="95000"/>
                    <a:lumOff val="5000"/>
                  </a:schemeClr>
                </a:solidFill>
                <a:latin typeface="Calibri" pitchFamily="34" charset="0"/>
                <a:cs typeface="Calibri" pitchFamily="34" charset="0"/>
                <a:sym typeface="Wingdings"/>
              </a:rPr>
              <a:t></a:t>
            </a:r>
            <a:r>
              <a:rPr lang="de-DE" dirty="0">
                <a:solidFill>
                  <a:schemeClr val="tx1">
                    <a:lumMod val="95000"/>
                    <a:lumOff val="5000"/>
                  </a:schemeClr>
                </a:solidFill>
                <a:latin typeface="Calibri" pitchFamily="34" charset="0"/>
                <a:cs typeface="Calibri" pitchFamily="34" charset="0"/>
              </a:rPr>
              <a:t> Dokumentation</a:t>
            </a:r>
          </a:p>
          <a:p>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108</a:t>
            </a:fld>
            <a:endParaRPr lang="de-DE"/>
          </a:p>
        </p:txBody>
      </p:sp>
    </p:spTree>
    <p:extLst>
      <p:ext uri="{BB962C8B-B14F-4D97-AF65-F5344CB8AC3E}">
        <p14:creationId xmlns:p14="http://schemas.microsoft.com/office/powerpoint/2010/main" val="24302157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76672"/>
            <a:ext cx="6491064" cy="576064"/>
          </a:xfrm>
        </p:spPr>
        <p:txBody>
          <a:bodyPr>
            <a:noAutofit/>
          </a:bodyPr>
          <a:lstStyle/>
          <a:p>
            <a:r>
              <a:rPr lang="de-DE" sz="3600" dirty="0"/>
              <a:t>Kategorien</a:t>
            </a:r>
          </a:p>
        </p:txBody>
      </p:sp>
      <p:sp>
        <p:nvSpPr>
          <p:cNvPr id="3" name="Inhaltsplatzhalter 2"/>
          <p:cNvSpPr>
            <a:spLocks noGrp="1"/>
          </p:cNvSpPr>
          <p:nvPr>
            <p:ph idx="1"/>
          </p:nvPr>
        </p:nvSpPr>
        <p:spPr>
          <a:xfrm>
            <a:off x="564952" y="1158776"/>
            <a:ext cx="6491064" cy="5089624"/>
          </a:xfrm>
        </p:spPr>
        <p:txBody>
          <a:bodyPr>
            <a:normAutofit fontScale="77500" lnSpcReduction="20000"/>
          </a:bodyPr>
          <a:lstStyle/>
          <a:p>
            <a:pPr marL="0" indent="0">
              <a:lnSpc>
                <a:spcPct val="130000"/>
              </a:lnSpc>
              <a:spcBef>
                <a:spcPts val="1200"/>
              </a:spcBef>
              <a:buNone/>
            </a:pPr>
            <a:r>
              <a:rPr lang="de-DE" b="1" dirty="0"/>
              <a:t>Vorrichtung</a:t>
            </a:r>
          </a:p>
          <a:p>
            <a:pPr>
              <a:lnSpc>
                <a:spcPct val="130000"/>
              </a:lnSpc>
              <a:spcBef>
                <a:spcPts val="1200"/>
              </a:spcBef>
              <a:buFont typeface="Wingdings" panose="05000000000000000000" pitchFamily="2" charset="2"/>
              <a:buChar char="Ø"/>
            </a:pPr>
            <a:r>
              <a:rPr lang="de-DE" dirty="0"/>
              <a:t>konkret beschreibbar mit den notwendigen Merkmalen</a:t>
            </a:r>
          </a:p>
          <a:p>
            <a:pPr marL="0" indent="0">
              <a:lnSpc>
                <a:spcPct val="130000"/>
              </a:lnSpc>
              <a:spcBef>
                <a:spcPts val="1200"/>
              </a:spcBef>
              <a:buNone/>
            </a:pPr>
            <a:r>
              <a:rPr lang="de-DE" b="1" dirty="0"/>
              <a:t>Verfahren</a:t>
            </a:r>
          </a:p>
          <a:p>
            <a:pPr>
              <a:lnSpc>
                <a:spcPct val="130000"/>
              </a:lnSpc>
              <a:spcBef>
                <a:spcPts val="1200"/>
              </a:spcBef>
              <a:buFont typeface="Wingdings" panose="05000000000000000000" pitchFamily="2" charset="2"/>
              <a:buChar char="Ø"/>
            </a:pPr>
            <a:r>
              <a:rPr lang="de-DE" dirty="0"/>
              <a:t>häufig großer Schutzbereich</a:t>
            </a:r>
          </a:p>
          <a:p>
            <a:pPr>
              <a:lnSpc>
                <a:spcPct val="130000"/>
              </a:lnSpc>
              <a:spcBef>
                <a:spcPts val="1200"/>
              </a:spcBef>
              <a:buFont typeface="Wingdings" panose="05000000000000000000" pitchFamily="2" charset="2"/>
              <a:buChar char="Ø"/>
            </a:pPr>
            <a:r>
              <a:rPr lang="de-DE" dirty="0"/>
              <a:t>nicht zulässig bei Gebrauchsmustern</a:t>
            </a:r>
          </a:p>
          <a:p>
            <a:pPr marL="0" indent="0">
              <a:lnSpc>
                <a:spcPct val="130000"/>
              </a:lnSpc>
              <a:spcBef>
                <a:spcPts val="1200"/>
              </a:spcBef>
              <a:buNone/>
            </a:pPr>
            <a:r>
              <a:rPr lang="de-DE" b="1" dirty="0"/>
              <a:t>Verwendung</a:t>
            </a:r>
          </a:p>
          <a:p>
            <a:pPr>
              <a:lnSpc>
                <a:spcPct val="130000"/>
              </a:lnSpc>
              <a:spcBef>
                <a:spcPts val="1200"/>
              </a:spcBef>
              <a:buFont typeface="Wingdings" panose="05000000000000000000" pitchFamily="2" charset="2"/>
              <a:buChar char="Ø"/>
            </a:pPr>
            <a:r>
              <a:rPr lang="de-DE" dirty="0"/>
              <a:t>kleiner Schutzbereich</a:t>
            </a:r>
          </a:p>
          <a:p>
            <a:pPr marL="0" indent="0">
              <a:lnSpc>
                <a:spcPct val="130000"/>
              </a:lnSpc>
              <a:spcBef>
                <a:spcPts val="1200"/>
              </a:spcBef>
              <a:buNone/>
            </a:pPr>
            <a:r>
              <a:rPr lang="de-DE" dirty="0"/>
              <a:t>Alle 3 Kategorien sind kombinierbar</a:t>
            </a:r>
          </a:p>
        </p:txBody>
      </p:sp>
      <p:sp>
        <p:nvSpPr>
          <p:cNvPr id="4" name="Foliennummernplatzhalter 3"/>
          <p:cNvSpPr>
            <a:spLocks noGrp="1"/>
          </p:cNvSpPr>
          <p:nvPr>
            <p:ph type="sldNum" sz="quarter" idx="12"/>
          </p:nvPr>
        </p:nvSpPr>
        <p:spPr/>
        <p:txBody>
          <a:bodyPr/>
          <a:lstStyle/>
          <a:p>
            <a:fld id="{C6839156-0AB0-4DF6-B272-47750D79F21E}" type="slidenum">
              <a:rPr lang="de-DE" smtClean="0"/>
              <a:t>109</a:t>
            </a:fld>
            <a:endParaRPr lang="de-DE"/>
          </a:p>
        </p:txBody>
      </p:sp>
    </p:spTree>
    <p:extLst>
      <p:ext uri="{BB962C8B-B14F-4D97-AF65-F5344CB8AC3E}">
        <p14:creationId xmlns:p14="http://schemas.microsoft.com/office/powerpoint/2010/main" val="332098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62372"/>
            <a:ext cx="6491064" cy="602828"/>
          </a:xfrm>
        </p:spPr>
        <p:txBody>
          <a:bodyPr>
            <a:normAutofit fontScale="90000"/>
          </a:bodyPr>
          <a:lstStyle/>
          <a:p>
            <a:r>
              <a:rPr lang="de-DE" sz="4000" dirty="0"/>
              <a:t>Offenes Script</a:t>
            </a:r>
          </a:p>
        </p:txBody>
      </p:sp>
      <p:sp>
        <p:nvSpPr>
          <p:cNvPr id="3" name="Inhaltsplatzhalter 2"/>
          <p:cNvSpPr>
            <a:spLocks noGrp="1"/>
          </p:cNvSpPr>
          <p:nvPr>
            <p:ph idx="1"/>
          </p:nvPr>
        </p:nvSpPr>
        <p:spPr>
          <a:xfrm>
            <a:off x="272728" y="1054100"/>
            <a:ext cx="6840760" cy="5245100"/>
          </a:xfrm>
        </p:spPr>
        <p:txBody>
          <a:bodyPr>
            <a:noAutofit/>
          </a:bodyPr>
          <a:lstStyle/>
          <a:p>
            <a:pPr>
              <a:lnSpc>
                <a:spcPct val="120000"/>
              </a:lnSpc>
              <a:spcBef>
                <a:spcPts val="1200"/>
              </a:spcBef>
            </a:pPr>
            <a:r>
              <a:rPr lang="de-DE" sz="2200" dirty="0"/>
              <a:t>Das Script ist dynamisch und wird während des Projektes ergänzt. Jede Frage kann eine neue Seite sein.</a:t>
            </a:r>
          </a:p>
          <a:p>
            <a:pPr>
              <a:lnSpc>
                <a:spcPct val="120000"/>
              </a:lnSpc>
              <a:spcBef>
                <a:spcPts val="1200"/>
              </a:spcBef>
            </a:pPr>
            <a:r>
              <a:rPr lang="de-DE" sz="2200" dirty="0"/>
              <a:t>Ich freue mich über interessante Links, Fragen und neue Seiten, die ich gerne ins Skript aufnehme.</a:t>
            </a:r>
          </a:p>
          <a:p>
            <a:pPr>
              <a:lnSpc>
                <a:spcPct val="120000"/>
              </a:lnSpc>
              <a:spcBef>
                <a:spcPts val="1200"/>
              </a:spcBef>
            </a:pPr>
            <a:r>
              <a:rPr lang="de-DE" sz="2200" dirty="0"/>
              <a:t>Jeder findet die aktuelle Skriptfassung auf meiner </a:t>
            </a:r>
            <a:r>
              <a:rPr lang="de-DE" sz="2200" dirty="0">
                <a:hlinkClick r:id="rId2"/>
              </a:rPr>
              <a:t>Webseite</a:t>
            </a:r>
            <a:r>
              <a:rPr lang="de-DE" sz="2200" dirty="0"/>
              <a:t> und kann sich eine Fassung herunterladen.</a:t>
            </a:r>
          </a:p>
          <a:p>
            <a:pPr>
              <a:lnSpc>
                <a:spcPct val="120000"/>
              </a:lnSpc>
              <a:spcBef>
                <a:spcPts val="1200"/>
              </a:spcBef>
            </a:pPr>
            <a:r>
              <a:rPr lang="de-DE" sz="2200" dirty="0"/>
              <a:t>Klein geschriebene Gesetzestexte dienen nur der Erläuterung.</a:t>
            </a:r>
          </a:p>
          <a:p>
            <a:pPr>
              <a:lnSpc>
                <a:spcPct val="120000"/>
              </a:lnSpc>
              <a:spcBef>
                <a:spcPts val="1200"/>
              </a:spcBef>
            </a:pPr>
            <a:r>
              <a:rPr lang="de-DE" sz="2200" dirty="0"/>
              <a:t>Einen guten Überblick bietet auch das </a:t>
            </a:r>
            <a:r>
              <a:rPr lang="de-DE" sz="2200" dirty="0">
                <a:hlinkClick r:id="rId3"/>
              </a:rPr>
              <a:t>Skript von Herrn Yuriy </a:t>
            </a:r>
            <a:r>
              <a:rPr lang="de-DE" sz="2200" dirty="0" err="1">
                <a:hlinkClick r:id="rId3"/>
              </a:rPr>
              <a:t>Shkonda</a:t>
            </a:r>
            <a:r>
              <a:rPr lang="de-DE" sz="2200" dirty="0"/>
              <a:t> oder</a:t>
            </a:r>
            <a:r>
              <a:rPr lang="de-DE" sz="2200" dirty="0">
                <a:hlinkClick r:id="rId4"/>
              </a:rPr>
              <a:t> Skript von Dr. Jörg von Appen </a:t>
            </a:r>
            <a:r>
              <a:rPr lang="de-DE" sz="2200" dirty="0"/>
              <a:t>von der RWTH Aachen</a:t>
            </a:r>
          </a:p>
        </p:txBody>
      </p:sp>
      <p:sp>
        <p:nvSpPr>
          <p:cNvPr id="5" name="Foliennummernplatzhalter 4"/>
          <p:cNvSpPr>
            <a:spLocks noGrp="1"/>
          </p:cNvSpPr>
          <p:nvPr>
            <p:ph type="sldNum" sz="quarter" idx="12"/>
          </p:nvPr>
        </p:nvSpPr>
        <p:spPr/>
        <p:txBody>
          <a:bodyPr/>
          <a:lstStyle/>
          <a:p>
            <a:fld id="{C6839156-0AB0-4DF6-B272-47750D79F21E}" type="slidenum">
              <a:rPr lang="de-DE" smtClean="0"/>
              <a:t>11</a:t>
            </a:fld>
            <a:endParaRPr lang="de-DE"/>
          </a:p>
        </p:txBody>
      </p:sp>
    </p:spTree>
    <p:extLst>
      <p:ext uri="{BB962C8B-B14F-4D97-AF65-F5344CB8AC3E}">
        <p14:creationId xmlns:p14="http://schemas.microsoft.com/office/powerpoint/2010/main" val="5967884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665162"/>
          </a:xfrm>
        </p:spPr>
        <p:txBody>
          <a:bodyPr>
            <a:normAutofit/>
          </a:bodyPr>
          <a:lstStyle/>
          <a:p>
            <a:r>
              <a:rPr lang="de-DE" sz="3600" dirty="0"/>
              <a:t>Beschreibung der Merkmale</a:t>
            </a:r>
          </a:p>
        </p:txBody>
      </p:sp>
      <p:sp>
        <p:nvSpPr>
          <p:cNvPr id="3" name="Inhaltsplatzhalter 2"/>
          <p:cNvSpPr>
            <a:spLocks noGrp="1"/>
          </p:cNvSpPr>
          <p:nvPr>
            <p:ph idx="1"/>
          </p:nvPr>
        </p:nvSpPr>
        <p:spPr>
          <a:xfrm>
            <a:off x="431800" y="990600"/>
            <a:ext cx="6718300" cy="5651500"/>
          </a:xfrm>
        </p:spPr>
        <p:txBody>
          <a:bodyPr>
            <a:normAutofit lnSpcReduction="10000"/>
          </a:bodyPr>
          <a:lstStyle/>
          <a:p>
            <a:pPr marL="0" indent="0">
              <a:lnSpc>
                <a:spcPct val="140000"/>
              </a:lnSpc>
              <a:spcBef>
                <a:spcPts val="1200"/>
              </a:spcBef>
              <a:buNone/>
            </a:pPr>
            <a:r>
              <a:rPr lang="de-DE" sz="2400" dirty="0"/>
              <a:t>Welche bekannten Merkmale brauche ich unbedingt?</a:t>
            </a:r>
          </a:p>
          <a:p>
            <a:pPr marL="0" indent="0">
              <a:spcBef>
                <a:spcPts val="1200"/>
              </a:spcBef>
              <a:buNone/>
            </a:pPr>
            <a:r>
              <a:rPr lang="de-DE" sz="2400" dirty="0"/>
              <a:t>	Besteckschublade mit mehreren 	Unterteilungen …</a:t>
            </a:r>
          </a:p>
          <a:p>
            <a:pPr marL="0" indent="0">
              <a:lnSpc>
                <a:spcPct val="140000"/>
              </a:lnSpc>
              <a:spcBef>
                <a:spcPts val="1200"/>
              </a:spcBef>
              <a:buNone/>
            </a:pPr>
            <a:r>
              <a:rPr lang="de-DE" sz="2400" dirty="0"/>
              <a:t>Was könnten neue Merkmale sein?</a:t>
            </a:r>
          </a:p>
          <a:p>
            <a:pPr marL="0" indent="0">
              <a:spcBef>
                <a:spcPts val="1200"/>
              </a:spcBef>
              <a:buNone/>
            </a:pPr>
            <a:r>
              <a:rPr lang="de-DE" sz="2400" dirty="0"/>
              <a:t>	… </a:t>
            </a:r>
            <a:r>
              <a:rPr lang="de-DE" sz="2400" b="1" i="1" dirty="0"/>
              <a:t>dadurch gekennzeichnet, dass </a:t>
            </a:r>
            <a:r>
              <a:rPr lang="de-DE" sz="2400" dirty="0"/>
              <a:t>sie mehrere 	miteinander verbindbare Elemente aufweist.</a:t>
            </a:r>
          </a:p>
          <a:p>
            <a:pPr marL="0" indent="0">
              <a:lnSpc>
                <a:spcPct val="140000"/>
              </a:lnSpc>
              <a:spcBef>
                <a:spcPts val="1200"/>
              </a:spcBef>
              <a:buNone/>
            </a:pPr>
            <a:r>
              <a:rPr lang="de-DE" sz="2400" dirty="0"/>
              <a:t>Also Hauptanspruch:</a:t>
            </a:r>
          </a:p>
          <a:p>
            <a:pPr marL="0" indent="0">
              <a:lnSpc>
                <a:spcPct val="140000"/>
              </a:lnSpc>
              <a:spcBef>
                <a:spcPts val="1200"/>
              </a:spcBef>
              <a:buNone/>
            </a:pPr>
            <a:r>
              <a:rPr lang="de-DE" sz="2400" dirty="0"/>
              <a:t>1. Besteckschublade mit mehreren Unterteilungen, </a:t>
            </a:r>
            <a:r>
              <a:rPr lang="de-DE" sz="2400" b="1" i="1" dirty="0"/>
              <a:t>dadurch gekennzeichnet, dass </a:t>
            </a:r>
            <a:r>
              <a:rPr lang="de-DE" sz="2400" dirty="0"/>
              <a:t>sie mehrere miteinander verbindbare Elemente aufweist.</a:t>
            </a:r>
          </a:p>
          <a:p>
            <a:pPr marL="0" indent="0">
              <a:buNone/>
            </a:pPr>
            <a:endParaRPr lang="de-DE" sz="2400" dirty="0"/>
          </a:p>
        </p:txBody>
      </p:sp>
      <p:sp>
        <p:nvSpPr>
          <p:cNvPr id="5" name="Foliennummernplatzhalter 4"/>
          <p:cNvSpPr>
            <a:spLocks noGrp="1"/>
          </p:cNvSpPr>
          <p:nvPr>
            <p:ph type="sldNum" sz="quarter" idx="12"/>
          </p:nvPr>
        </p:nvSpPr>
        <p:spPr/>
        <p:txBody>
          <a:bodyPr/>
          <a:lstStyle/>
          <a:p>
            <a:fld id="{C6839156-0AB0-4DF6-B272-47750D79F21E}" type="slidenum">
              <a:rPr lang="de-DE" smtClean="0"/>
              <a:t>110</a:t>
            </a:fld>
            <a:endParaRPr lang="de-DE"/>
          </a:p>
        </p:txBody>
      </p:sp>
    </p:spTree>
    <p:extLst>
      <p:ext uri="{BB962C8B-B14F-4D97-AF65-F5344CB8AC3E}">
        <p14:creationId xmlns:p14="http://schemas.microsoft.com/office/powerpoint/2010/main" val="20477787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274638"/>
            <a:ext cx="5994400" cy="842962"/>
          </a:xfrm>
        </p:spPr>
        <p:txBody>
          <a:bodyPr>
            <a:normAutofit/>
          </a:bodyPr>
          <a:lstStyle/>
          <a:p>
            <a:r>
              <a:rPr lang="de-DE" sz="3600" dirty="0"/>
              <a:t>Unteransprüche</a:t>
            </a:r>
          </a:p>
        </p:txBody>
      </p:sp>
      <p:sp>
        <p:nvSpPr>
          <p:cNvPr id="3" name="Inhaltsplatzhalter 2"/>
          <p:cNvSpPr>
            <a:spLocks noGrp="1"/>
          </p:cNvSpPr>
          <p:nvPr>
            <p:ph idx="1"/>
          </p:nvPr>
        </p:nvSpPr>
        <p:spPr>
          <a:xfrm>
            <a:off x="292100" y="1041400"/>
            <a:ext cx="6858000" cy="5422900"/>
          </a:xfrm>
        </p:spPr>
        <p:txBody>
          <a:bodyPr>
            <a:normAutofit fontScale="92500"/>
          </a:bodyPr>
          <a:lstStyle/>
          <a:p>
            <a:pPr marL="0" indent="0">
              <a:lnSpc>
                <a:spcPct val="130000"/>
              </a:lnSpc>
              <a:spcBef>
                <a:spcPts val="1200"/>
              </a:spcBef>
              <a:buNone/>
            </a:pPr>
            <a:r>
              <a:rPr lang="de-DE" sz="2400" dirty="0"/>
              <a:t>Wie könnte ich es noch besser machen oder genauer beschreiben? Was ist vorteilhaft, aber nicht notwendig.</a:t>
            </a:r>
          </a:p>
          <a:p>
            <a:pPr marL="0" indent="0">
              <a:lnSpc>
                <a:spcPct val="130000"/>
              </a:lnSpc>
              <a:spcBef>
                <a:spcPts val="1200"/>
              </a:spcBef>
              <a:buNone/>
            </a:pPr>
            <a:r>
              <a:rPr lang="de-DE" sz="2400" dirty="0"/>
              <a:t>2. Besteckschublade nach Anspruch 1, </a:t>
            </a:r>
            <a:r>
              <a:rPr lang="de-DE" sz="2400" b="1" i="1" dirty="0"/>
              <a:t>dadurch gekennzeichnet, dass </a:t>
            </a:r>
            <a:r>
              <a:rPr lang="de-DE" sz="2400" dirty="0"/>
              <a:t>die Elemente formschlüssig miteinander verbunden sind.</a:t>
            </a:r>
          </a:p>
          <a:p>
            <a:pPr marL="0" indent="0">
              <a:lnSpc>
                <a:spcPct val="130000"/>
              </a:lnSpc>
              <a:spcBef>
                <a:spcPts val="1200"/>
              </a:spcBef>
              <a:buNone/>
            </a:pPr>
            <a:r>
              <a:rPr lang="de-DE" sz="2400" dirty="0"/>
              <a:t>3. Besteckschublade nach Anspruch 1 oder 2, </a:t>
            </a:r>
            <a:r>
              <a:rPr lang="de-DE" sz="2400" b="1" i="1" dirty="0"/>
              <a:t>dadurch gekennzeichnet, dass </a:t>
            </a:r>
            <a:r>
              <a:rPr lang="de-DE" sz="2400" dirty="0"/>
              <a:t>die Elemente ineinander gesteckt sind.</a:t>
            </a:r>
          </a:p>
          <a:p>
            <a:pPr marL="0" indent="0">
              <a:lnSpc>
                <a:spcPct val="130000"/>
              </a:lnSpc>
              <a:spcBef>
                <a:spcPts val="1200"/>
              </a:spcBef>
              <a:buNone/>
            </a:pPr>
            <a:r>
              <a:rPr lang="de-DE" sz="2400" dirty="0"/>
              <a:t>4. Besteckschublade nach einem der vorhergehenden Ansprüche, </a:t>
            </a:r>
            <a:r>
              <a:rPr lang="de-DE" sz="2400" b="1" i="1" dirty="0"/>
              <a:t>dadurch gekennzeichnet, dass </a:t>
            </a:r>
            <a:r>
              <a:rPr lang="de-DE" sz="2400" dirty="0"/>
              <a:t>die Elemente unterschiedlich gefärbte Seitenflächen aufweisen.</a:t>
            </a:r>
          </a:p>
          <a:p>
            <a:pPr marL="0" indent="0">
              <a:buNone/>
            </a:pPr>
            <a:endParaRPr lang="de-DE" sz="2400" dirty="0"/>
          </a:p>
        </p:txBody>
      </p:sp>
      <p:sp>
        <p:nvSpPr>
          <p:cNvPr id="5" name="Foliennummernplatzhalter 4"/>
          <p:cNvSpPr>
            <a:spLocks noGrp="1"/>
          </p:cNvSpPr>
          <p:nvPr>
            <p:ph type="sldNum" sz="quarter" idx="12"/>
          </p:nvPr>
        </p:nvSpPr>
        <p:spPr/>
        <p:txBody>
          <a:bodyPr/>
          <a:lstStyle/>
          <a:p>
            <a:fld id="{C6839156-0AB0-4DF6-B272-47750D79F21E}" type="slidenum">
              <a:rPr lang="de-DE" smtClean="0"/>
              <a:t>111</a:t>
            </a:fld>
            <a:endParaRPr lang="de-DE"/>
          </a:p>
        </p:txBody>
      </p:sp>
    </p:spTree>
    <p:extLst>
      <p:ext uri="{BB962C8B-B14F-4D97-AF65-F5344CB8AC3E}">
        <p14:creationId xmlns:p14="http://schemas.microsoft.com/office/powerpoint/2010/main" val="40625034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706090"/>
          </a:xfrm>
        </p:spPr>
        <p:txBody>
          <a:bodyPr>
            <a:normAutofit/>
          </a:bodyPr>
          <a:lstStyle/>
          <a:p>
            <a:r>
              <a:rPr lang="de-DE" sz="4000" dirty="0"/>
              <a:t>Neuheit</a:t>
            </a:r>
          </a:p>
        </p:txBody>
      </p:sp>
      <p:sp>
        <p:nvSpPr>
          <p:cNvPr id="3" name="Inhaltsplatzhalter 2"/>
          <p:cNvSpPr>
            <a:spLocks noGrp="1"/>
          </p:cNvSpPr>
          <p:nvPr>
            <p:ph idx="1"/>
          </p:nvPr>
        </p:nvSpPr>
        <p:spPr>
          <a:xfrm>
            <a:off x="467544" y="1052736"/>
            <a:ext cx="6491064" cy="5400600"/>
          </a:xfrm>
        </p:spPr>
        <p:txBody>
          <a:bodyPr>
            <a:noAutofit/>
          </a:bodyPr>
          <a:lstStyle/>
          <a:p>
            <a:pPr marL="0" indent="0">
              <a:buNone/>
            </a:pPr>
            <a:r>
              <a:rPr lang="de-DE" sz="2000" dirty="0"/>
              <a:t>Patente müssen neu sein, d.h. die Erfindung darf weltweit nicht bekannt sein: </a:t>
            </a:r>
            <a:r>
              <a:rPr lang="de-DE" sz="2000" dirty="0">
                <a:hlinkClick r:id="rId2"/>
              </a:rPr>
              <a:t>Neuheitsprüfung</a:t>
            </a:r>
            <a:endParaRPr lang="de-DE" sz="2000" dirty="0"/>
          </a:p>
          <a:p>
            <a:pPr>
              <a:buFont typeface="Wingdings" panose="05000000000000000000" pitchFamily="2" charset="2"/>
              <a:buChar char="Ø"/>
            </a:pPr>
            <a:r>
              <a:rPr lang="de-DE" sz="2000" dirty="0"/>
              <a:t>Bei der Beurteilung der Neuheit ist zu berücksichtigen, dass die Offenbarung eines </a:t>
            </a:r>
            <a:r>
              <a:rPr lang="de-DE" sz="2000" dirty="0">
                <a:hlinkClick r:id="rId3" action="ppaction://hlinkfile"/>
              </a:rPr>
              <a:t>allgemeinen Begriff</a:t>
            </a:r>
            <a:r>
              <a:rPr lang="de-DE" sz="2000" dirty="0"/>
              <a:t>s die Neuheit eines speziellen Beispiels, das unter den offenbarten allgemeineren Begriff fällt, nicht vorwegnimmt; </a:t>
            </a:r>
          </a:p>
          <a:p>
            <a:pPr>
              <a:buFont typeface="Wingdings" panose="05000000000000000000" pitchFamily="2" charset="2"/>
              <a:buChar char="Ø"/>
            </a:pPr>
            <a:r>
              <a:rPr lang="de-DE" sz="2000" dirty="0"/>
              <a:t>neuheitsschädlich ist dagegen die Offenbarung eines speziellen Begriffs für einen allgemeineren Anspruch, der den offenbarten speziellen Begriff einschließt, z. B. ist eine Offenbarung von Kupfer neuheitsschädlich für Metall als allgemeinen Begriff, aber nicht neuheits-schädlich für irgendein anderes Metall als Kupfer, und eine Offenbarung von Nieten ist neuheitsschädlich für Befestigungsmittel als allgemeinen Begriff, aber nicht neuheitsschädlich für irgendein anderes Befestigungs-mittel als Niete.</a:t>
            </a:r>
          </a:p>
        </p:txBody>
      </p:sp>
      <p:sp>
        <p:nvSpPr>
          <p:cNvPr id="5" name="Foliennummernplatzhalter 4"/>
          <p:cNvSpPr>
            <a:spLocks noGrp="1"/>
          </p:cNvSpPr>
          <p:nvPr>
            <p:ph type="sldNum" sz="quarter" idx="12"/>
          </p:nvPr>
        </p:nvSpPr>
        <p:spPr/>
        <p:txBody>
          <a:bodyPr/>
          <a:lstStyle/>
          <a:p>
            <a:fld id="{C6839156-0AB0-4DF6-B272-47750D79F21E}" type="slidenum">
              <a:rPr lang="de-DE" smtClean="0"/>
              <a:t>112</a:t>
            </a:fld>
            <a:endParaRPr lang="de-DE"/>
          </a:p>
        </p:txBody>
      </p:sp>
    </p:spTree>
    <p:extLst>
      <p:ext uri="{BB962C8B-B14F-4D97-AF65-F5344CB8AC3E}">
        <p14:creationId xmlns:p14="http://schemas.microsoft.com/office/powerpoint/2010/main" val="4412384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6491064" cy="706090"/>
          </a:xfrm>
        </p:spPr>
        <p:txBody>
          <a:bodyPr>
            <a:normAutofit/>
          </a:bodyPr>
          <a:lstStyle/>
          <a:p>
            <a:r>
              <a:rPr lang="de-DE" sz="3600" dirty="0"/>
              <a:t>Erfindungshöhe</a:t>
            </a:r>
          </a:p>
        </p:txBody>
      </p:sp>
      <p:sp>
        <p:nvSpPr>
          <p:cNvPr id="3" name="Inhaltsplatzhalter 2"/>
          <p:cNvSpPr>
            <a:spLocks noGrp="1"/>
          </p:cNvSpPr>
          <p:nvPr>
            <p:ph idx="1"/>
          </p:nvPr>
        </p:nvSpPr>
        <p:spPr>
          <a:xfrm>
            <a:off x="457200" y="997620"/>
            <a:ext cx="6491064" cy="5760640"/>
          </a:xfrm>
        </p:spPr>
        <p:txBody>
          <a:bodyPr>
            <a:normAutofit fontScale="32500" lnSpcReduction="20000"/>
          </a:bodyPr>
          <a:lstStyle/>
          <a:p>
            <a:pPr marL="0" indent="0">
              <a:buNone/>
            </a:pPr>
            <a:r>
              <a:rPr lang="de-DE" sz="6200" dirty="0"/>
              <a:t>Patente müssen erfinderisch sein, d.h. sie dürfen sich dem Fachmann nicht in naheliegender Weise aus dem Stand der Technik ergeben.</a:t>
            </a:r>
          </a:p>
          <a:p>
            <a:pPr marL="0" indent="0">
              <a:buNone/>
            </a:pPr>
            <a:r>
              <a:rPr lang="de-DE" sz="6200" dirty="0"/>
              <a:t> </a:t>
            </a:r>
          </a:p>
          <a:p>
            <a:pPr marL="360363" indent="-360363">
              <a:buFont typeface="Wingdings" panose="05000000000000000000" pitchFamily="2" charset="2"/>
              <a:buChar char="Ø"/>
            </a:pPr>
            <a:r>
              <a:rPr lang="de-DE" sz="6200" dirty="0"/>
              <a:t>In der Praxis bedarf des zur Widerlegung der erfinderischen Tätigkeit einer Argumentation, warum der Fachmann eine konkrete Veranlassung hatte, bestimmte, (möglicherweise) für sich betrachtet bereits bekannte, Merkmale zu der erfindungsgemäßen Lösung zu kombinieren. </a:t>
            </a:r>
          </a:p>
          <a:p>
            <a:pPr marL="360363" indent="-360363">
              <a:buFont typeface="Wingdings" panose="05000000000000000000" pitchFamily="2" charset="2"/>
              <a:buChar char="Ø"/>
            </a:pPr>
            <a:r>
              <a:rPr lang="de-DE" sz="6200" dirty="0"/>
              <a:t>In den meisten Fällen erfolgt dies unter Anknüpfung an bestimmte Vorveröffentlichungen, die bereits in bestimmte Richtungen deuten. </a:t>
            </a:r>
          </a:p>
          <a:p>
            <a:pPr marL="360363" indent="-360363">
              <a:buFont typeface="Wingdings" panose="05000000000000000000" pitchFamily="2" charset="2"/>
              <a:buChar char="Ø"/>
            </a:pPr>
            <a:r>
              <a:rPr lang="de-DE" sz="6200" dirty="0"/>
              <a:t>Davon abweichend kann dem Fachmann aber auch der Rückgriff auf Kenntnisse von bestimmten Merkmalen aus dem allgemeinen Fachwissen heraus zugemutet werden.</a:t>
            </a:r>
          </a:p>
          <a:p>
            <a:pPr marL="360363" indent="-360363">
              <a:buFont typeface="Wingdings" panose="05000000000000000000" pitchFamily="2" charset="2"/>
              <a:buChar char="Ø"/>
            </a:pPr>
            <a:r>
              <a:rPr lang="de-DE" sz="6200" dirty="0"/>
              <a:t>Die erfinderische Tätigkeit wird in der Regel nach dem sogenannten "</a:t>
            </a:r>
            <a:r>
              <a:rPr lang="de-DE" sz="6200" dirty="0">
                <a:hlinkClick r:id="rId2"/>
              </a:rPr>
              <a:t>Aufgabe-Lösungs-Ansatz</a:t>
            </a:r>
            <a:r>
              <a:rPr lang="de-DE" sz="6200" dirty="0"/>
              <a:t>" beurteilt, d. h. danach, ob die in der Patentanmeldung zur Bewältigung der technischen Aufgabe beschriebene Lösung für den Fachmann naheliegend ist. </a:t>
            </a:r>
          </a:p>
        </p:txBody>
      </p:sp>
      <p:sp>
        <p:nvSpPr>
          <p:cNvPr id="4" name="Foliennummernplatzhalter 3"/>
          <p:cNvSpPr>
            <a:spLocks noGrp="1"/>
          </p:cNvSpPr>
          <p:nvPr>
            <p:ph type="sldNum" sz="quarter" idx="12"/>
          </p:nvPr>
        </p:nvSpPr>
        <p:spPr/>
        <p:txBody>
          <a:bodyPr/>
          <a:lstStyle/>
          <a:p>
            <a:fld id="{C6839156-0AB0-4DF6-B272-47750D79F21E}" type="slidenum">
              <a:rPr lang="de-DE" smtClean="0"/>
              <a:t>113</a:t>
            </a:fld>
            <a:endParaRPr lang="de-DE"/>
          </a:p>
        </p:txBody>
      </p:sp>
    </p:spTree>
    <p:extLst>
      <p:ext uri="{BB962C8B-B14F-4D97-AF65-F5344CB8AC3E}">
        <p14:creationId xmlns:p14="http://schemas.microsoft.com/office/powerpoint/2010/main" val="3602878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Gewerbliche Anwendbarkeit</a:t>
            </a:r>
          </a:p>
        </p:txBody>
      </p:sp>
      <p:sp>
        <p:nvSpPr>
          <p:cNvPr id="3" name="Inhaltsplatzhalter 2"/>
          <p:cNvSpPr>
            <a:spLocks noGrp="1"/>
          </p:cNvSpPr>
          <p:nvPr>
            <p:ph idx="1"/>
          </p:nvPr>
        </p:nvSpPr>
        <p:spPr>
          <a:xfrm>
            <a:off x="467544" y="1556792"/>
            <a:ext cx="6491064" cy="4608512"/>
          </a:xfrm>
        </p:spPr>
        <p:txBody>
          <a:bodyPr>
            <a:normAutofit fontScale="70000" lnSpcReduction="20000"/>
          </a:bodyPr>
          <a:lstStyle/>
          <a:p>
            <a:pPr>
              <a:lnSpc>
                <a:spcPct val="140000"/>
              </a:lnSpc>
              <a:spcBef>
                <a:spcPts val="1200"/>
              </a:spcBef>
              <a:buFont typeface="Wingdings" panose="05000000000000000000" pitchFamily="2" charset="2"/>
              <a:buChar char="Ø"/>
            </a:pPr>
            <a:r>
              <a:rPr lang="de-DE" dirty="0"/>
              <a:t>Patente müssen </a:t>
            </a:r>
            <a:r>
              <a:rPr lang="de-DE" dirty="0">
                <a:hlinkClick r:id="rId2"/>
              </a:rPr>
              <a:t>gewerblich anwendbar </a:t>
            </a:r>
            <a:r>
              <a:rPr lang="de-DE" dirty="0"/>
              <a:t>sein, d.h. im Wesentlichen, dass die Erfindung nicht für die Tätigkeit eines Arztes freizuhalten ist.</a:t>
            </a:r>
          </a:p>
          <a:p>
            <a:pPr>
              <a:lnSpc>
                <a:spcPct val="140000"/>
              </a:lnSpc>
              <a:spcBef>
                <a:spcPts val="1200"/>
              </a:spcBef>
              <a:buFont typeface="Wingdings" panose="05000000000000000000" pitchFamily="2" charset="2"/>
              <a:buChar char="Ø"/>
            </a:pPr>
            <a:r>
              <a:rPr lang="de-DE" dirty="0"/>
              <a:t>Medizinische und chirurgische Behandlungs- und Diagnoseverfahren sind hiervon ausgenommen und nicht patentierbar. </a:t>
            </a:r>
          </a:p>
          <a:p>
            <a:pPr>
              <a:lnSpc>
                <a:spcPct val="140000"/>
              </a:lnSpc>
              <a:spcBef>
                <a:spcPts val="1200"/>
              </a:spcBef>
              <a:buFont typeface="Wingdings" panose="05000000000000000000" pitchFamily="2" charset="2"/>
              <a:buChar char="Ø"/>
            </a:pPr>
            <a:r>
              <a:rPr lang="de-DE" dirty="0"/>
              <a:t>Gleichwohl gelten aber Erzeugnisse, die in einem solchen Verfahren angewendet werden sollen, wie beispielsweise Operationsinstrumente oder Arzneimittel, als schutzfähig.</a:t>
            </a:r>
          </a:p>
        </p:txBody>
      </p:sp>
      <p:sp>
        <p:nvSpPr>
          <p:cNvPr id="4" name="Foliennummernplatzhalter 3"/>
          <p:cNvSpPr>
            <a:spLocks noGrp="1"/>
          </p:cNvSpPr>
          <p:nvPr>
            <p:ph type="sldNum" sz="quarter" idx="12"/>
          </p:nvPr>
        </p:nvSpPr>
        <p:spPr/>
        <p:txBody>
          <a:bodyPr/>
          <a:lstStyle/>
          <a:p>
            <a:fld id="{C6839156-0AB0-4DF6-B272-47750D79F21E}" type="slidenum">
              <a:rPr lang="de-DE" smtClean="0"/>
              <a:t>114</a:t>
            </a:fld>
            <a:endParaRPr lang="de-DE"/>
          </a:p>
        </p:txBody>
      </p:sp>
    </p:spTree>
    <p:extLst>
      <p:ext uri="{BB962C8B-B14F-4D97-AF65-F5344CB8AC3E}">
        <p14:creationId xmlns:p14="http://schemas.microsoft.com/office/powerpoint/2010/main" val="25174144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88640"/>
            <a:ext cx="6491064" cy="504056"/>
          </a:xfrm>
        </p:spPr>
        <p:txBody>
          <a:bodyPr>
            <a:normAutofit fontScale="90000"/>
          </a:bodyPr>
          <a:lstStyle/>
          <a:p>
            <a:r>
              <a:rPr lang="de-DE" sz="4000" dirty="0"/>
              <a:t>Software</a:t>
            </a:r>
          </a:p>
        </p:txBody>
      </p:sp>
      <p:sp>
        <p:nvSpPr>
          <p:cNvPr id="3" name="Inhaltsplatzhalter 2"/>
          <p:cNvSpPr>
            <a:spLocks noGrp="1"/>
          </p:cNvSpPr>
          <p:nvPr>
            <p:ph idx="1"/>
          </p:nvPr>
        </p:nvSpPr>
        <p:spPr>
          <a:xfrm>
            <a:off x="179512" y="764704"/>
            <a:ext cx="7128792" cy="5832648"/>
          </a:xfrm>
        </p:spPr>
        <p:txBody>
          <a:bodyPr>
            <a:noAutofit/>
          </a:bodyPr>
          <a:lstStyle/>
          <a:p>
            <a:pPr marL="0" lvl="1" indent="0" eaLnBrk="0" fontAlgn="base" hangingPunct="0">
              <a:lnSpc>
                <a:spcPct val="120000"/>
              </a:lnSpc>
              <a:spcAft>
                <a:spcPct val="0"/>
              </a:spcAft>
              <a:buClr>
                <a:schemeClr val="tx1"/>
              </a:buClr>
              <a:buNone/>
              <a:defRPr/>
            </a:pPr>
            <a:r>
              <a:rPr lang="de-DE" sz="2000" dirty="0">
                <a:hlinkClick r:id="rId2"/>
              </a:rPr>
              <a:t>Computerprogramme</a:t>
            </a:r>
            <a:r>
              <a:rPr lang="de-DE" sz="2000" dirty="0"/>
              <a:t> sind von der Patentierbarkeit ausgeschlossen, wenn sie als solche beansprucht werden. Der Ausschluss findet jedoch keine Anwendung auf Computerprogramme mit </a:t>
            </a:r>
            <a:r>
              <a:rPr lang="de-DE" sz="2000" b="1" dirty="0"/>
              <a:t>technischem Charakter</a:t>
            </a:r>
            <a:r>
              <a:rPr lang="de-DE" sz="2000" dirty="0"/>
              <a:t>.</a:t>
            </a:r>
          </a:p>
          <a:p>
            <a:pPr>
              <a:lnSpc>
                <a:spcPct val="120000"/>
              </a:lnSpc>
              <a:buFont typeface="Wingdings" panose="05000000000000000000" pitchFamily="2" charset="2"/>
              <a:buChar char="Ø"/>
            </a:pPr>
            <a:r>
              <a:rPr lang="de-DE" sz="2000" dirty="0"/>
              <a:t>Um technischen Charakter aufzuweisen und damit nicht von der Patentierbarkeit ausgeschlossen zu sein, muss ein Computerprogramm beim Ablauf auf einem Computer eine "</a:t>
            </a:r>
            <a:r>
              <a:rPr lang="de-DE" sz="2000" b="1" dirty="0"/>
              <a:t>weitere technische Wirkung</a:t>
            </a:r>
            <a:r>
              <a:rPr lang="de-DE" sz="2000" dirty="0"/>
              <a:t>" erzeugen.</a:t>
            </a:r>
          </a:p>
          <a:p>
            <a:pPr>
              <a:lnSpc>
                <a:spcPct val="120000"/>
              </a:lnSpc>
              <a:buFont typeface="Wingdings" panose="05000000000000000000" pitchFamily="2" charset="2"/>
              <a:buChar char="Ø"/>
            </a:pPr>
            <a:r>
              <a:rPr lang="de-DE" sz="2000" dirty="0"/>
              <a:t>Beispiele für eine weitere technische Wirkung, die einem Computerprogramm technischen Charakter verleiht, sind die Steuerung eines technischen Verfahrens oder der internen Funktionsweise des Computers selbst oder seiner Schnittstellen.</a:t>
            </a:r>
            <a:endParaRPr lang="de-DE" sz="2000" dirty="0">
              <a:solidFill>
                <a:schemeClr val="tx1">
                  <a:lumMod val="95000"/>
                  <a:lumOff val="5000"/>
                </a:schemeClr>
              </a:solidFill>
              <a:cs typeface="Calibri" pitchFamily="34" charset="0"/>
            </a:endParaRPr>
          </a:p>
          <a:p>
            <a:pPr marL="342900" lvl="1" indent="-342900" eaLnBrk="0" fontAlgn="base" hangingPunct="0">
              <a:lnSpc>
                <a:spcPct val="120000"/>
              </a:lnSpc>
              <a:spcAft>
                <a:spcPct val="0"/>
              </a:spcAft>
              <a:buClr>
                <a:schemeClr val="tx1"/>
              </a:buClr>
              <a:buFont typeface="Wingdings" panose="05000000000000000000" pitchFamily="2" charset="2"/>
              <a:buChar char="Ø"/>
              <a:defRPr/>
            </a:pPr>
            <a:r>
              <a:rPr lang="de-DE" sz="2000" dirty="0">
                <a:solidFill>
                  <a:schemeClr val="tx1">
                    <a:lumMod val="95000"/>
                    <a:lumOff val="5000"/>
                  </a:schemeClr>
                </a:solidFill>
                <a:cs typeface="Calibri" pitchFamily="34" charset="0"/>
              </a:rPr>
              <a:t>Nicht patentfähig ist die Wiedergabe von Information, die durch deren Inhalt gekennzeichnet ist.</a:t>
            </a:r>
          </a:p>
          <a:p>
            <a:pPr>
              <a:lnSpc>
                <a:spcPct val="120000"/>
              </a:lnSpc>
            </a:pPr>
            <a:endParaRPr lang="de-DE" sz="1600" dirty="0"/>
          </a:p>
        </p:txBody>
      </p:sp>
      <p:sp>
        <p:nvSpPr>
          <p:cNvPr id="5" name="Foliennummernplatzhalter 4"/>
          <p:cNvSpPr>
            <a:spLocks noGrp="1"/>
          </p:cNvSpPr>
          <p:nvPr>
            <p:ph type="sldNum" sz="quarter" idx="12"/>
          </p:nvPr>
        </p:nvSpPr>
        <p:spPr/>
        <p:txBody>
          <a:bodyPr/>
          <a:lstStyle/>
          <a:p>
            <a:fld id="{C6839156-0AB0-4DF6-B272-47750D79F21E}" type="slidenum">
              <a:rPr lang="de-DE" smtClean="0"/>
              <a:t>115</a:t>
            </a:fld>
            <a:endParaRPr lang="de-DE"/>
          </a:p>
        </p:txBody>
      </p:sp>
    </p:spTree>
    <p:extLst>
      <p:ext uri="{BB962C8B-B14F-4D97-AF65-F5344CB8AC3E}">
        <p14:creationId xmlns:p14="http://schemas.microsoft.com/office/powerpoint/2010/main" val="3902923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First </a:t>
            </a:r>
            <a:r>
              <a:rPr lang="de-DE" sz="3600" dirty="0" err="1"/>
              <a:t>to</a:t>
            </a:r>
            <a:r>
              <a:rPr lang="de-DE" sz="3600" dirty="0"/>
              <a:t> </a:t>
            </a:r>
            <a:r>
              <a:rPr lang="de-DE" sz="3600" dirty="0" err="1"/>
              <a:t>file</a:t>
            </a:r>
            <a:endParaRPr lang="de-DE" sz="3600" dirty="0"/>
          </a:p>
        </p:txBody>
      </p:sp>
      <p:sp>
        <p:nvSpPr>
          <p:cNvPr id="3" name="Inhaltsplatzhalter 2"/>
          <p:cNvSpPr>
            <a:spLocks noGrp="1"/>
          </p:cNvSpPr>
          <p:nvPr>
            <p:ph idx="1"/>
          </p:nvPr>
        </p:nvSpPr>
        <p:spPr>
          <a:xfrm>
            <a:off x="457200" y="1600200"/>
            <a:ext cx="6491064" cy="4775200"/>
          </a:xfrm>
        </p:spPr>
        <p:txBody>
          <a:bodyPr>
            <a:normAutofit fontScale="77500" lnSpcReduction="20000"/>
          </a:bodyPr>
          <a:lstStyle/>
          <a:p>
            <a:pPr>
              <a:lnSpc>
                <a:spcPct val="140000"/>
              </a:lnSpc>
              <a:spcBef>
                <a:spcPts val="1200"/>
              </a:spcBef>
            </a:pPr>
            <a:r>
              <a:rPr lang="de-DE" dirty="0"/>
              <a:t>Eigentlich stünde das Patent dem Erfinder zu.</a:t>
            </a:r>
          </a:p>
          <a:p>
            <a:pPr>
              <a:lnSpc>
                <a:spcPct val="140000"/>
              </a:lnSpc>
              <a:spcBef>
                <a:spcPts val="1200"/>
              </a:spcBef>
            </a:pPr>
            <a:r>
              <a:rPr lang="de-DE" dirty="0"/>
              <a:t>Wenn nun ein anderer das Patent anmeldet, dann braucht man ein aufwändiges </a:t>
            </a:r>
            <a:r>
              <a:rPr lang="de-DE" dirty="0" err="1"/>
              <a:t>Interference</a:t>
            </a:r>
            <a:r>
              <a:rPr lang="de-DE" dirty="0"/>
              <a:t> Verfahren, um den </a:t>
            </a:r>
            <a:r>
              <a:rPr lang="de-DE" dirty="0" err="1"/>
              <a:t>true</a:t>
            </a:r>
            <a:r>
              <a:rPr lang="de-DE" dirty="0"/>
              <a:t> </a:t>
            </a:r>
            <a:r>
              <a:rPr lang="de-DE" dirty="0" err="1"/>
              <a:t>inventor</a:t>
            </a:r>
            <a:r>
              <a:rPr lang="de-DE" dirty="0"/>
              <a:t> zu ermitteln.</a:t>
            </a:r>
          </a:p>
          <a:p>
            <a:pPr>
              <a:lnSpc>
                <a:spcPct val="140000"/>
              </a:lnSpc>
              <a:spcBef>
                <a:spcPts val="1200"/>
              </a:spcBef>
            </a:pPr>
            <a:r>
              <a:rPr lang="de-DE" dirty="0"/>
              <a:t>Außer USA haben sich daher alle Staaten für die pragmatische Lösung entschieden, festzulegen, dass der einen Anspruch auf das Patent hat, der es als erster anmeldet.</a:t>
            </a:r>
          </a:p>
        </p:txBody>
      </p:sp>
      <p:sp>
        <p:nvSpPr>
          <p:cNvPr id="4" name="Foliennummernplatzhalter 3"/>
          <p:cNvSpPr>
            <a:spLocks noGrp="1"/>
          </p:cNvSpPr>
          <p:nvPr>
            <p:ph type="sldNum" sz="quarter" idx="12"/>
          </p:nvPr>
        </p:nvSpPr>
        <p:spPr/>
        <p:txBody>
          <a:bodyPr/>
          <a:lstStyle/>
          <a:p>
            <a:fld id="{C6839156-0AB0-4DF6-B272-47750D79F21E}" type="slidenum">
              <a:rPr lang="de-DE" smtClean="0"/>
              <a:t>116</a:t>
            </a:fld>
            <a:endParaRPr lang="de-DE"/>
          </a:p>
        </p:txBody>
      </p:sp>
    </p:spTree>
    <p:extLst>
      <p:ext uri="{BB962C8B-B14F-4D97-AF65-F5344CB8AC3E}">
        <p14:creationId xmlns:p14="http://schemas.microsoft.com/office/powerpoint/2010/main" val="15721881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Beispiel zu First </a:t>
            </a:r>
            <a:r>
              <a:rPr lang="de-DE" sz="3600" dirty="0" err="1"/>
              <a:t>to</a:t>
            </a:r>
            <a:r>
              <a:rPr lang="de-DE" sz="3600" dirty="0"/>
              <a:t> </a:t>
            </a:r>
            <a:r>
              <a:rPr lang="de-DE" sz="3600" dirty="0" err="1"/>
              <a:t>file</a:t>
            </a:r>
            <a:endParaRPr lang="de-DE" sz="3600" dirty="0"/>
          </a:p>
        </p:txBody>
      </p:sp>
      <p:sp>
        <p:nvSpPr>
          <p:cNvPr id="3" name="Inhaltsplatzhalter 2"/>
          <p:cNvSpPr>
            <a:spLocks noGrp="1"/>
          </p:cNvSpPr>
          <p:nvPr>
            <p:ph idx="1"/>
          </p:nvPr>
        </p:nvSpPr>
        <p:spPr>
          <a:xfrm>
            <a:off x="495300" y="1790700"/>
            <a:ext cx="6491064" cy="4165600"/>
          </a:xfrm>
        </p:spPr>
        <p:txBody>
          <a:bodyPr>
            <a:normAutofit fontScale="77500" lnSpcReduction="20000"/>
          </a:bodyPr>
          <a:lstStyle/>
          <a:p>
            <a:pPr>
              <a:lnSpc>
                <a:spcPct val="140000"/>
              </a:lnSpc>
              <a:spcBef>
                <a:spcPts val="1200"/>
              </a:spcBef>
            </a:pPr>
            <a:r>
              <a:rPr lang="de-DE" dirty="0"/>
              <a:t>Beispiel: Diskussionen auf einer Messe über erfinderische Lösungen. Einer meldet einfach am Abend noch alles zum Patent an. Dann hat nur dieser eine das Recht auf das Patent.</a:t>
            </a:r>
          </a:p>
          <a:p>
            <a:pPr>
              <a:lnSpc>
                <a:spcPct val="140000"/>
              </a:lnSpc>
              <a:spcBef>
                <a:spcPts val="1200"/>
              </a:spcBef>
            </a:pPr>
            <a:r>
              <a:rPr lang="de-DE" dirty="0"/>
              <a:t>Daher bitte immer schnell anmelden – zumindest mit einfachen Worten die Lehre zum technischen Handeln, so dass ein Fachmann es ausführen kann.</a:t>
            </a:r>
          </a:p>
        </p:txBody>
      </p:sp>
      <p:sp>
        <p:nvSpPr>
          <p:cNvPr id="4" name="Foliennummernplatzhalter 3"/>
          <p:cNvSpPr>
            <a:spLocks noGrp="1"/>
          </p:cNvSpPr>
          <p:nvPr>
            <p:ph type="sldNum" sz="quarter" idx="12"/>
          </p:nvPr>
        </p:nvSpPr>
        <p:spPr/>
        <p:txBody>
          <a:bodyPr/>
          <a:lstStyle/>
          <a:p>
            <a:fld id="{C6839156-0AB0-4DF6-B272-47750D79F21E}" type="slidenum">
              <a:rPr lang="de-DE" smtClean="0"/>
              <a:t>117</a:t>
            </a:fld>
            <a:endParaRPr lang="de-DE"/>
          </a:p>
        </p:txBody>
      </p:sp>
    </p:spTree>
    <p:extLst>
      <p:ext uri="{BB962C8B-B14F-4D97-AF65-F5344CB8AC3E}">
        <p14:creationId xmlns:p14="http://schemas.microsoft.com/office/powerpoint/2010/main" val="39823234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6912768" cy="634082"/>
          </a:xfrm>
        </p:spPr>
        <p:txBody>
          <a:bodyPr>
            <a:noAutofit/>
          </a:bodyPr>
          <a:lstStyle/>
          <a:p>
            <a:r>
              <a:rPr lang="de-DE" sz="3600" dirty="0"/>
              <a:t>Anmeldungen nicht auf deutsch</a:t>
            </a:r>
          </a:p>
        </p:txBody>
      </p:sp>
      <p:sp>
        <p:nvSpPr>
          <p:cNvPr id="3" name="Inhaltsplatzhalter 2"/>
          <p:cNvSpPr>
            <a:spLocks noGrp="1"/>
          </p:cNvSpPr>
          <p:nvPr>
            <p:ph idx="1"/>
          </p:nvPr>
        </p:nvSpPr>
        <p:spPr>
          <a:xfrm>
            <a:off x="272728" y="925736"/>
            <a:ext cx="6912768" cy="5767164"/>
          </a:xfrm>
        </p:spPr>
        <p:txBody>
          <a:bodyPr>
            <a:noAutofit/>
          </a:bodyPr>
          <a:lstStyle/>
          <a:p>
            <a:pPr marL="266700" indent="-266700">
              <a:lnSpc>
                <a:spcPct val="120000"/>
              </a:lnSpc>
              <a:spcBef>
                <a:spcPts val="600"/>
              </a:spcBef>
            </a:pPr>
            <a:r>
              <a:rPr lang="de-DE" sz="2000" dirty="0"/>
              <a:t>Anmeldungen können auch in einer anderen Sprache als Deutsch abgefasst sein (vgl. </a:t>
            </a:r>
            <a:r>
              <a:rPr lang="de-DE" sz="2000" dirty="0">
                <a:hlinkClick r:id="rId2"/>
              </a:rPr>
              <a:t>§ 35a PatG</a:t>
            </a:r>
            <a:r>
              <a:rPr lang="de-DE" sz="2000" dirty="0"/>
              <a:t>). In diesem Fall ist je-doch eine deutsche Übersetzung innerhalb einer Frist von </a:t>
            </a:r>
            <a:r>
              <a:rPr lang="de-DE" sz="2000" b="1" dirty="0"/>
              <a:t>drei Monaten </a:t>
            </a:r>
            <a:r>
              <a:rPr lang="de-DE" sz="2000" dirty="0"/>
              <a:t>nach Einreichung der Anmeldung nachzureichen. </a:t>
            </a:r>
          </a:p>
          <a:p>
            <a:pPr marL="266700" indent="-266700">
              <a:lnSpc>
                <a:spcPct val="120000"/>
              </a:lnSpc>
              <a:spcBef>
                <a:spcPts val="600"/>
              </a:spcBef>
            </a:pPr>
            <a:r>
              <a:rPr lang="de-DE" sz="2000" dirty="0"/>
              <a:t>Ist die Anmeldung ganz oder teilweise in englischer oder </a:t>
            </a:r>
            <a:r>
              <a:rPr lang="de-DE" sz="2000" dirty="0" err="1"/>
              <a:t>fran-zösischer</a:t>
            </a:r>
            <a:r>
              <a:rPr lang="de-DE" sz="2000" dirty="0"/>
              <a:t> Sprache abgefasst, so verlängert sich die Frist zur Einreichung der deutschen Übersetzung auf </a:t>
            </a:r>
            <a:r>
              <a:rPr lang="de-DE" sz="2000" b="1" dirty="0"/>
              <a:t>zwölf Monate</a:t>
            </a:r>
            <a:r>
              <a:rPr lang="de-DE" sz="2000" dirty="0"/>
              <a:t>; </a:t>
            </a:r>
          </a:p>
          <a:p>
            <a:pPr marL="266700" indent="-266700">
              <a:lnSpc>
                <a:spcPct val="120000"/>
              </a:lnSpc>
              <a:spcBef>
                <a:spcPts val="600"/>
              </a:spcBef>
            </a:pPr>
            <a:r>
              <a:rPr lang="de-DE" sz="2000" dirty="0"/>
              <a:t>wird für diese Anmeldung anstelle des Anmeldetages ein früherer Zeitpunkt als maßgebend in Anspruch genommen, endet die Frist jedoch spätestens mit Ablauf von </a:t>
            </a:r>
            <a:r>
              <a:rPr lang="de-DE" sz="2000" b="1" dirty="0"/>
              <a:t>15 Monaten </a:t>
            </a:r>
            <a:r>
              <a:rPr lang="de-DE" sz="2000" dirty="0"/>
              <a:t>nach diesem Zeitpunkt. </a:t>
            </a:r>
          </a:p>
          <a:p>
            <a:pPr marL="266700" indent="-266700">
              <a:lnSpc>
                <a:spcPct val="120000"/>
              </a:lnSpc>
              <a:spcBef>
                <a:spcPts val="600"/>
              </a:spcBef>
            </a:pPr>
            <a:r>
              <a:rPr lang="de-DE" sz="2000" dirty="0"/>
              <a:t>... Deutsche Übersetzungen von fremdsprachigen Dokumenten müssen von einem Rechtsanwalt oder Patentanwalt beglaubigt oder von einem öffentlich bestellten Übersetzer angefertigt sein (</a:t>
            </a:r>
            <a:r>
              <a:rPr lang="de-DE" sz="2000" dirty="0">
                <a:hlinkClick r:id="rId3"/>
              </a:rPr>
              <a:t>§ 14 Abs. 1 </a:t>
            </a:r>
            <a:r>
              <a:rPr lang="de-DE" sz="2000" dirty="0" err="1">
                <a:hlinkClick r:id="rId3"/>
              </a:rPr>
              <a:t>PatV</a:t>
            </a:r>
            <a:r>
              <a:rPr lang="de-DE" sz="2000" dirty="0"/>
              <a:t>).</a:t>
            </a:r>
          </a:p>
        </p:txBody>
      </p:sp>
      <p:sp>
        <p:nvSpPr>
          <p:cNvPr id="4" name="Foliennummernplatzhalter 3"/>
          <p:cNvSpPr>
            <a:spLocks noGrp="1"/>
          </p:cNvSpPr>
          <p:nvPr>
            <p:ph type="sldNum" sz="quarter" idx="12"/>
          </p:nvPr>
        </p:nvSpPr>
        <p:spPr/>
        <p:txBody>
          <a:bodyPr/>
          <a:lstStyle/>
          <a:p>
            <a:fld id="{C6839156-0AB0-4DF6-B272-47750D79F21E}" type="slidenum">
              <a:rPr lang="de-DE" smtClean="0"/>
              <a:t>118</a:t>
            </a:fld>
            <a:endParaRPr lang="de-DE"/>
          </a:p>
        </p:txBody>
      </p:sp>
    </p:spTree>
    <p:extLst>
      <p:ext uri="{BB962C8B-B14F-4D97-AF65-F5344CB8AC3E}">
        <p14:creationId xmlns:p14="http://schemas.microsoft.com/office/powerpoint/2010/main" val="6942934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634082"/>
          </a:xfrm>
        </p:spPr>
        <p:txBody>
          <a:bodyPr>
            <a:noAutofit/>
          </a:bodyPr>
          <a:lstStyle/>
          <a:p>
            <a:r>
              <a:rPr lang="de-DE" sz="3600" dirty="0"/>
              <a:t>Aufbau der Patentanmeldung</a:t>
            </a:r>
          </a:p>
        </p:txBody>
      </p:sp>
      <p:sp>
        <p:nvSpPr>
          <p:cNvPr id="3" name="Inhaltsplatzhalter 2"/>
          <p:cNvSpPr>
            <a:spLocks noGrp="1"/>
          </p:cNvSpPr>
          <p:nvPr>
            <p:ph idx="1"/>
          </p:nvPr>
        </p:nvSpPr>
        <p:spPr>
          <a:xfrm>
            <a:off x="429444" y="1010444"/>
            <a:ext cx="6822256" cy="5530056"/>
          </a:xfrm>
        </p:spPr>
        <p:txBody>
          <a:bodyPr>
            <a:normAutofit/>
          </a:bodyPr>
          <a:lstStyle/>
          <a:p>
            <a:pPr>
              <a:lnSpc>
                <a:spcPct val="130000"/>
              </a:lnSpc>
              <a:spcBef>
                <a:spcPts val="0"/>
              </a:spcBef>
              <a:tabLst>
                <a:tab pos="622300" algn="l"/>
              </a:tabLst>
            </a:pPr>
            <a:r>
              <a:rPr lang="de-DE" sz="2000" dirty="0"/>
              <a:t>Kurze Beschreibung des Stands der Technik</a:t>
            </a:r>
          </a:p>
          <a:p>
            <a:pPr marL="0" indent="0">
              <a:lnSpc>
                <a:spcPct val="130000"/>
              </a:lnSpc>
              <a:spcBef>
                <a:spcPts val="0"/>
              </a:spcBef>
              <a:buNone/>
              <a:tabLst>
                <a:tab pos="622300" algn="l"/>
              </a:tabLst>
            </a:pPr>
            <a:r>
              <a:rPr lang="de-DE" sz="2000" dirty="0"/>
              <a:t>	Die DE2012123456 beschreibt ein …</a:t>
            </a:r>
          </a:p>
          <a:p>
            <a:pPr>
              <a:lnSpc>
                <a:spcPct val="130000"/>
              </a:lnSpc>
              <a:spcBef>
                <a:spcPts val="0"/>
              </a:spcBef>
              <a:tabLst>
                <a:tab pos="622300" algn="l"/>
              </a:tabLst>
            </a:pPr>
            <a:r>
              <a:rPr lang="de-DE" sz="2000" dirty="0"/>
              <a:t>Aufgabe</a:t>
            </a:r>
          </a:p>
          <a:p>
            <a:pPr marL="0" indent="0">
              <a:lnSpc>
                <a:spcPct val="130000"/>
              </a:lnSpc>
              <a:spcBef>
                <a:spcPts val="0"/>
              </a:spcBef>
              <a:buNone/>
              <a:tabLst>
                <a:tab pos="622300" algn="l"/>
              </a:tabLst>
            </a:pPr>
            <a:r>
              <a:rPr lang="de-DE" sz="2000" dirty="0"/>
              <a:t>	Die Aufgabe liegt darin, eine besonders einfache …</a:t>
            </a:r>
          </a:p>
          <a:p>
            <a:pPr>
              <a:lnSpc>
                <a:spcPct val="130000"/>
              </a:lnSpc>
              <a:spcBef>
                <a:spcPts val="0"/>
              </a:spcBef>
              <a:tabLst>
                <a:tab pos="622300" algn="l"/>
              </a:tabLst>
            </a:pPr>
            <a:r>
              <a:rPr lang="de-DE" sz="2000" dirty="0"/>
              <a:t>Lösung - unbedingt notwendiges Merkmal</a:t>
            </a:r>
          </a:p>
          <a:p>
            <a:pPr marL="0" indent="0">
              <a:spcBef>
                <a:spcPts val="0"/>
              </a:spcBef>
              <a:buNone/>
              <a:tabLst>
                <a:tab pos="622300" algn="l"/>
              </a:tabLst>
            </a:pPr>
            <a:r>
              <a:rPr lang="de-DE" sz="2000" dirty="0"/>
              <a:t>	Diese Aufgabe wird mit einer Vorrichtung mit den 	Merkmalen des Patentanspruchs 1 gelöst.</a:t>
            </a:r>
          </a:p>
          <a:p>
            <a:pPr>
              <a:lnSpc>
                <a:spcPct val="130000"/>
              </a:lnSpc>
              <a:spcBef>
                <a:spcPts val="0"/>
              </a:spcBef>
              <a:tabLst>
                <a:tab pos="622300" algn="l"/>
              </a:tabLst>
            </a:pPr>
            <a:r>
              <a:rPr lang="de-DE" sz="2000" dirty="0"/>
              <a:t>Weiterbildungen – Nice </a:t>
            </a:r>
            <a:r>
              <a:rPr lang="de-DE" sz="2000" dirty="0" err="1"/>
              <a:t>to</a:t>
            </a:r>
            <a:r>
              <a:rPr lang="de-DE" sz="2000" dirty="0"/>
              <a:t> </a:t>
            </a:r>
            <a:r>
              <a:rPr lang="de-DE" sz="2000" dirty="0" err="1"/>
              <a:t>have</a:t>
            </a:r>
            <a:endParaRPr lang="de-DE" sz="2000" dirty="0"/>
          </a:p>
          <a:p>
            <a:pPr marL="0" indent="0">
              <a:lnSpc>
                <a:spcPct val="130000"/>
              </a:lnSpc>
              <a:spcBef>
                <a:spcPts val="0"/>
              </a:spcBef>
              <a:buNone/>
              <a:tabLst>
                <a:tab pos="622300" algn="l"/>
              </a:tabLst>
            </a:pPr>
            <a:r>
              <a:rPr lang="de-DE" sz="2000" dirty="0"/>
              <a:t>	Vorteilhaft ist es, wenn …</a:t>
            </a:r>
          </a:p>
          <a:p>
            <a:pPr>
              <a:lnSpc>
                <a:spcPct val="130000"/>
              </a:lnSpc>
              <a:spcBef>
                <a:spcPts val="0"/>
              </a:spcBef>
              <a:tabLst>
                <a:tab pos="622300" algn="l"/>
              </a:tabLst>
            </a:pPr>
            <a:r>
              <a:rPr lang="de-DE" sz="2000" dirty="0"/>
              <a:t>Ausführungsbeispiele an Figuren beschreiben</a:t>
            </a:r>
          </a:p>
          <a:p>
            <a:pPr marL="0" indent="0">
              <a:lnSpc>
                <a:spcPct val="130000"/>
              </a:lnSpc>
              <a:spcBef>
                <a:spcPts val="0"/>
              </a:spcBef>
              <a:buNone/>
              <a:tabLst>
                <a:tab pos="622300" algn="l"/>
              </a:tabLst>
            </a:pPr>
            <a:r>
              <a:rPr lang="de-DE" sz="2000" dirty="0"/>
              <a:t>	Die Figur 1 zeigt …</a:t>
            </a:r>
          </a:p>
          <a:p>
            <a:pPr>
              <a:lnSpc>
                <a:spcPct val="130000"/>
              </a:lnSpc>
              <a:spcBef>
                <a:spcPts val="0"/>
              </a:spcBef>
              <a:tabLst>
                <a:tab pos="622300" algn="l"/>
              </a:tabLst>
            </a:pPr>
            <a:r>
              <a:rPr lang="de-DE" sz="2000" dirty="0"/>
              <a:t>Figuren </a:t>
            </a:r>
          </a:p>
          <a:p>
            <a:pPr marL="0" indent="0">
              <a:lnSpc>
                <a:spcPct val="130000"/>
              </a:lnSpc>
              <a:spcBef>
                <a:spcPts val="0"/>
              </a:spcBef>
              <a:buNone/>
              <a:tabLst>
                <a:tab pos="622300" algn="l"/>
              </a:tabLst>
            </a:pPr>
            <a:r>
              <a:rPr lang="de-DE" sz="2000" dirty="0"/>
              <a:t>	nur schwarze Linien auf weißem Grund</a:t>
            </a:r>
          </a:p>
          <a:p>
            <a:pPr>
              <a:lnSpc>
                <a:spcPct val="130000"/>
              </a:lnSpc>
              <a:spcBef>
                <a:spcPts val="0"/>
              </a:spcBef>
              <a:tabLst>
                <a:tab pos="622300" algn="l"/>
              </a:tabLst>
            </a:pPr>
            <a:r>
              <a:rPr lang="de-DE" sz="2000" dirty="0"/>
              <a:t>Zusammenfassung</a:t>
            </a:r>
          </a:p>
        </p:txBody>
      </p:sp>
      <p:sp>
        <p:nvSpPr>
          <p:cNvPr id="5" name="Foliennummernplatzhalter 4"/>
          <p:cNvSpPr>
            <a:spLocks noGrp="1"/>
          </p:cNvSpPr>
          <p:nvPr>
            <p:ph type="sldNum" sz="quarter" idx="12"/>
          </p:nvPr>
        </p:nvSpPr>
        <p:spPr/>
        <p:txBody>
          <a:bodyPr/>
          <a:lstStyle/>
          <a:p>
            <a:fld id="{C6839156-0AB0-4DF6-B272-47750D79F21E}" type="slidenum">
              <a:rPr lang="de-DE" smtClean="0"/>
              <a:t>119</a:t>
            </a:fld>
            <a:endParaRPr lang="de-DE"/>
          </a:p>
        </p:txBody>
      </p:sp>
    </p:spTree>
    <p:extLst>
      <p:ext uri="{BB962C8B-B14F-4D97-AF65-F5344CB8AC3E}">
        <p14:creationId xmlns:p14="http://schemas.microsoft.com/office/powerpoint/2010/main" val="1229913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48680"/>
            <a:ext cx="6491064" cy="720080"/>
          </a:xfrm>
        </p:spPr>
        <p:txBody>
          <a:bodyPr>
            <a:normAutofit/>
          </a:bodyPr>
          <a:lstStyle/>
          <a:p>
            <a:r>
              <a:rPr lang="de-DE" sz="3600" dirty="0"/>
              <a:t>Semesterarbeit</a:t>
            </a:r>
          </a:p>
        </p:txBody>
      </p:sp>
      <p:sp>
        <p:nvSpPr>
          <p:cNvPr id="3" name="Inhaltsplatzhalter 2"/>
          <p:cNvSpPr>
            <a:spLocks noGrp="1"/>
          </p:cNvSpPr>
          <p:nvPr>
            <p:ph idx="1"/>
          </p:nvPr>
        </p:nvSpPr>
        <p:spPr>
          <a:xfrm>
            <a:off x="469900" y="1295400"/>
            <a:ext cx="6491064" cy="4800600"/>
          </a:xfrm>
        </p:spPr>
        <p:txBody>
          <a:bodyPr>
            <a:normAutofit fontScale="92500"/>
          </a:bodyPr>
          <a:lstStyle/>
          <a:p>
            <a:pPr>
              <a:lnSpc>
                <a:spcPct val="140000"/>
              </a:lnSpc>
              <a:spcBef>
                <a:spcPts val="1200"/>
              </a:spcBef>
            </a:pPr>
            <a:r>
              <a:rPr lang="de-DE" dirty="0"/>
              <a:t>Parallel dazu sollte jeder seine Semesterarbeit mit einem ähnlichen Aufbau erstellen, um die Themen aus dem Vorlesungsskript an einem praktischen Beispiel darzustellen.</a:t>
            </a:r>
          </a:p>
          <a:p>
            <a:pPr>
              <a:lnSpc>
                <a:spcPct val="140000"/>
              </a:lnSpc>
              <a:spcBef>
                <a:spcPts val="1200"/>
              </a:spcBef>
            </a:pPr>
            <a:r>
              <a:rPr lang="de-DE" dirty="0"/>
              <a:t>In der Semesterarbeit sollte jede im Skript erwähnte Übung zu finden sein. </a:t>
            </a:r>
          </a:p>
        </p:txBody>
      </p:sp>
      <p:sp>
        <p:nvSpPr>
          <p:cNvPr id="4" name="Foliennummernplatzhalter 3"/>
          <p:cNvSpPr>
            <a:spLocks noGrp="1"/>
          </p:cNvSpPr>
          <p:nvPr>
            <p:ph type="sldNum" sz="quarter" idx="12"/>
          </p:nvPr>
        </p:nvSpPr>
        <p:spPr/>
        <p:txBody>
          <a:bodyPr/>
          <a:lstStyle/>
          <a:p>
            <a:fld id="{C6839156-0AB0-4DF6-B272-47750D79F21E}" type="slidenum">
              <a:rPr lang="de-DE" smtClean="0"/>
              <a:t>12</a:t>
            </a:fld>
            <a:endParaRPr lang="de-DE"/>
          </a:p>
        </p:txBody>
      </p:sp>
    </p:spTree>
    <p:extLst>
      <p:ext uri="{BB962C8B-B14F-4D97-AF65-F5344CB8AC3E}">
        <p14:creationId xmlns:p14="http://schemas.microsoft.com/office/powerpoint/2010/main" val="354739491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706090"/>
          </a:xfrm>
        </p:spPr>
        <p:txBody>
          <a:bodyPr>
            <a:normAutofit fontScale="90000"/>
          </a:bodyPr>
          <a:lstStyle/>
          <a:p>
            <a:r>
              <a:rPr lang="de-DE" dirty="0"/>
              <a:t>Merkblätter des DPMA</a:t>
            </a:r>
          </a:p>
        </p:txBody>
      </p:sp>
      <p:sp>
        <p:nvSpPr>
          <p:cNvPr id="3" name="Inhaltsplatzhalter 2"/>
          <p:cNvSpPr>
            <a:spLocks noGrp="1"/>
          </p:cNvSpPr>
          <p:nvPr>
            <p:ph idx="1"/>
          </p:nvPr>
        </p:nvSpPr>
        <p:spPr>
          <a:xfrm>
            <a:off x="457200" y="1196752"/>
            <a:ext cx="6491064" cy="4929411"/>
          </a:xfrm>
        </p:spPr>
        <p:txBody>
          <a:bodyPr>
            <a:normAutofit fontScale="85000" lnSpcReduction="20000"/>
          </a:bodyPr>
          <a:lstStyle/>
          <a:p>
            <a:pPr>
              <a:lnSpc>
                <a:spcPct val="130000"/>
              </a:lnSpc>
              <a:spcBef>
                <a:spcPts val="1200"/>
              </a:spcBef>
            </a:pPr>
            <a:r>
              <a:rPr lang="de-DE" dirty="0">
                <a:hlinkClick r:id="rId2"/>
              </a:rPr>
              <a:t>Merkblatt </a:t>
            </a:r>
            <a:r>
              <a:rPr lang="de-DE" dirty="0"/>
              <a:t>für Patentanmelder</a:t>
            </a:r>
          </a:p>
          <a:p>
            <a:pPr>
              <a:lnSpc>
                <a:spcPct val="130000"/>
              </a:lnSpc>
              <a:spcBef>
                <a:spcPts val="1200"/>
              </a:spcBef>
            </a:pPr>
            <a:r>
              <a:rPr lang="de-DE" dirty="0">
                <a:hlinkClick r:id="rId3"/>
              </a:rPr>
              <a:t>Tipps</a:t>
            </a:r>
            <a:r>
              <a:rPr lang="de-DE" dirty="0"/>
              <a:t> für Ihre Patentanmeldung</a:t>
            </a:r>
          </a:p>
          <a:p>
            <a:pPr>
              <a:lnSpc>
                <a:spcPct val="130000"/>
              </a:lnSpc>
              <a:spcBef>
                <a:spcPts val="1200"/>
              </a:spcBef>
            </a:pPr>
            <a:r>
              <a:rPr lang="de-DE" dirty="0">
                <a:hlinkClick r:id="rId4"/>
              </a:rPr>
              <a:t>Merkblatt</a:t>
            </a:r>
            <a:r>
              <a:rPr lang="de-DE" dirty="0"/>
              <a:t> für die Abfassung von nach Merkmalen gegliederten Patentansprüchen</a:t>
            </a:r>
          </a:p>
          <a:p>
            <a:pPr>
              <a:lnSpc>
                <a:spcPct val="130000"/>
              </a:lnSpc>
              <a:spcBef>
                <a:spcPts val="1200"/>
              </a:spcBef>
            </a:pPr>
            <a:r>
              <a:rPr lang="de-DE" dirty="0">
                <a:hlinkClick r:id="rId4"/>
              </a:rPr>
              <a:t>Anmeldeformular</a:t>
            </a:r>
            <a:endParaRPr lang="de-DE" dirty="0"/>
          </a:p>
          <a:p>
            <a:pPr>
              <a:lnSpc>
                <a:spcPct val="130000"/>
              </a:lnSpc>
              <a:spcBef>
                <a:spcPts val="1200"/>
              </a:spcBef>
            </a:pPr>
            <a:r>
              <a:rPr lang="de-DE" dirty="0">
                <a:hlinkClick r:id="rId4"/>
              </a:rPr>
              <a:t>Merkblatt</a:t>
            </a:r>
            <a:r>
              <a:rPr lang="de-DE" dirty="0"/>
              <a:t> zur Erstellung der Zusammenfassung</a:t>
            </a:r>
          </a:p>
          <a:p>
            <a:pPr>
              <a:lnSpc>
                <a:spcPct val="130000"/>
              </a:lnSpc>
              <a:spcBef>
                <a:spcPts val="1200"/>
              </a:spcBef>
            </a:pPr>
            <a:r>
              <a:rPr lang="de-DE" dirty="0">
                <a:hlinkClick r:id="rId5"/>
              </a:rPr>
              <a:t>Erfinderbenennung</a:t>
            </a:r>
            <a:endParaRPr lang="de-DE" dirty="0"/>
          </a:p>
        </p:txBody>
      </p:sp>
      <p:sp>
        <p:nvSpPr>
          <p:cNvPr id="4" name="Foliennummernplatzhalter 3"/>
          <p:cNvSpPr>
            <a:spLocks noGrp="1"/>
          </p:cNvSpPr>
          <p:nvPr>
            <p:ph type="sldNum" sz="quarter" idx="12"/>
          </p:nvPr>
        </p:nvSpPr>
        <p:spPr/>
        <p:txBody>
          <a:bodyPr/>
          <a:lstStyle/>
          <a:p>
            <a:fld id="{C6839156-0AB0-4DF6-B272-47750D79F21E}" type="slidenum">
              <a:rPr lang="de-DE" smtClean="0"/>
              <a:t>120</a:t>
            </a:fld>
            <a:endParaRPr lang="de-DE"/>
          </a:p>
        </p:txBody>
      </p:sp>
    </p:spTree>
    <p:extLst>
      <p:ext uri="{BB962C8B-B14F-4D97-AF65-F5344CB8AC3E}">
        <p14:creationId xmlns:p14="http://schemas.microsoft.com/office/powerpoint/2010/main" val="23707326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76672"/>
            <a:ext cx="6491064" cy="576064"/>
          </a:xfrm>
        </p:spPr>
        <p:txBody>
          <a:bodyPr>
            <a:normAutofit fontScale="90000"/>
          </a:bodyPr>
          <a:lstStyle/>
          <a:p>
            <a:r>
              <a:rPr lang="de-DE" dirty="0"/>
              <a:t>QLC Hinterlegung</a:t>
            </a:r>
          </a:p>
        </p:txBody>
      </p:sp>
      <p:sp>
        <p:nvSpPr>
          <p:cNvPr id="3" name="Inhaltsplatzhalter 2"/>
          <p:cNvSpPr>
            <a:spLocks noGrp="1"/>
          </p:cNvSpPr>
          <p:nvPr>
            <p:ph idx="1"/>
          </p:nvPr>
        </p:nvSpPr>
        <p:spPr>
          <a:xfrm>
            <a:off x="467544" y="1484784"/>
            <a:ext cx="6491064" cy="4781128"/>
          </a:xfrm>
        </p:spPr>
        <p:txBody>
          <a:bodyPr>
            <a:normAutofit fontScale="70000" lnSpcReduction="20000"/>
          </a:bodyPr>
          <a:lstStyle/>
          <a:p>
            <a:pPr>
              <a:lnSpc>
                <a:spcPct val="140000"/>
              </a:lnSpc>
              <a:spcBef>
                <a:spcPts val="1200"/>
              </a:spcBef>
            </a:pPr>
            <a:r>
              <a:rPr lang="de-DE" sz="3300" dirty="0"/>
              <a:t>Der Verfasser favorisiert die</a:t>
            </a:r>
            <a:r>
              <a:rPr lang="de-DE" sz="3300" dirty="0">
                <a:hlinkClick r:id="rId2"/>
              </a:rPr>
              <a:t> Hinterlegung</a:t>
            </a:r>
            <a:r>
              <a:rPr lang="de-DE" sz="3300" dirty="0"/>
              <a:t> der Erfindung beim DPMA.</a:t>
            </a:r>
          </a:p>
          <a:p>
            <a:pPr>
              <a:lnSpc>
                <a:spcPct val="140000"/>
              </a:lnSpc>
              <a:spcBef>
                <a:spcPts val="1200"/>
              </a:spcBef>
            </a:pPr>
            <a:r>
              <a:rPr lang="de-DE" sz="3300" dirty="0"/>
              <a:t>Sie kann als </a:t>
            </a:r>
            <a:r>
              <a:rPr lang="de-DE" sz="3300" dirty="0">
                <a:hlinkClick r:id="rId3"/>
              </a:rPr>
              <a:t>QLC Anmeldung </a:t>
            </a:r>
            <a:r>
              <a:rPr lang="de-DE" sz="3300" dirty="0"/>
              <a:t>leicht und schnell selbst gemacht werden.</a:t>
            </a:r>
          </a:p>
          <a:p>
            <a:pPr>
              <a:lnSpc>
                <a:spcPct val="140000"/>
              </a:lnSpc>
              <a:spcBef>
                <a:spcPts val="1200"/>
              </a:spcBef>
            </a:pPr>
            <a:r>
              <a:rPr lang="de-DE" sz="3300" dirty="0"/>
              <a:t>Sie sichert nur eine Priorität und hat weder eine Recherche, noch eine Prüfung noch eine Veröffentlichung zur Folge.</a:t>
            </a:r>
          </a:p>
          <a:p>
            <a:pPr>
              <a:lnSpc>
                <a:spcPct val="140000"/>
              </a:lnSpc>
              <a:spcBef>
                <a:spcPts val="1200"/>
              </a:spcBef>
            </a:pPr>
            <a:r>
              <a:rPr lang="de-DE" sz="3300" dirty="0"/>
              <a:t>Das ist ein erster Schritt, auf den dann eine reguläre Anmeldung folgen sollte, wenn die Erfindung erfolgversprechend ist.</a:t>
            </a:r>
          </a:p>
          <a:p>
            <a:endParaRPr lang="de-DE" dirty="0"/>
          </a:p>
        </p:txBody>
      </p:sp>
      <p:sp>
        <p:nvSpPr>
          <p:cNvPr id="4" name="Foliennummernplatzhalter 3"/>
          <p:cNvSpPr>
            <a:spLocks noGrp="1"/>
          </p:cNvSpPr>
          <p:nvPr>
            <p:ph type="sldNum" sz="quarter" idx="12"/>
          </p:nvPr>
        </p:nvSpPr>
        <p:spPr/>
        <p:txBody>
          <a:bodyPr/>
          <a:lstStyle/>
          <a:p>
            <a:fld id="{C6839156-0AB0-4DF6-B272-47750D79F21E}" type="slidenum">
              <a:rPr lang="de-DE" smtClean="0"/>
              <a:t>121</a:t>
            </a:fld>
            <a:endParaRPr lang="de-DE"/>
          </a:p>
        </p:txBody>
      </p:sp>
    </p:spTree>
    <p:extLst>
      <p:ext uri="{BB962C8B-B14F-4D97-AF65-F5344CB8AC3E}">
        <p14:creationId xmlns:p14="http://schemas.microsoft.com/office/powerpoint/2010/main" val="18898059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latin typeface="+mn-lt"/>
                <a:cs typeface="Arial" panose="020B0604020202020204" pitchFamily="34" charset="0"/>
              </a:rPr>
              <a:t>Minimalvoraussetzungen</a:t>
            </a:r>
          </a:p>
        </p:txBody>
      </p:sp>
      <p:sp>
        <p:nvSpPr>
          <p:cNvPr id="3" name="Inhaltsplatzhalter 2"/>
          <p:cNvSpPr>
            <a:spLocks noGrp="1"/>
          </p:cNvSpPr>
          <p:nvPr>
            <p:ph idx="1"/>
          </p:nvPr>
        </p:nvSpPr>
        <p:spPr>
          <a:xfrm>
            <a:off x="495300" y="1569368"/>
            <a:ext cx="6707088" cy="4856832"/>
          </a:xfrm>
        </p:spPr>
        <p:txBody>
          <a:bodyPr>
            <a:normAutofit/>
          </a:bodyPr>
          <a:lstStyle/>
          <a:p>
            <a:pPr marL="177800" indent="-177800">
              <a:lnSpc>
                <a:spcPct val="140000"/>
              </a:lnSpc>
              <a:spcBef>
                <a:spcPts val="1200"/>
              </a:spcBef>
              <a:buNone/>
              <a:tabLst>
                <a:tab pos="1968500" algn="l"/>
              </a:tabLst>
            </a:pPr>
            <a:r>
              <a:rPr lang="de-DE" sz="2200" dirty="0">
                <a:cs typeface="Arial" panose="020B0604020202020204" pitchFamily="34" charset="0"/>
              </a:rPr>
              <a:t>Minimalvoraussetzungen für eine Priorität:</a:t>
            </a:r>
          </a:p>
          <a:p>
            <a:pPr marL="177800" indent="-177800">
              <a:lnSpc>
                <a:spcPct val="140000"/>
              </a:lnSpc>
              <a:spcBef>
                <a:spcPts val="1200"/>
              </a:spcBef>
              <a:tabLst>
                <a:tab pos="1968500" algn="l"/>
              </a:tabLst>
            </a:pPr>
            <a:r>
              <a:rPr lang="de-DE" sz="2200" dirty="0">
                <a:cs typeface="Arial" panose="020B0604020202020204" pitchFamily="34" charset="0"/>
              </a:rPr>
              <a:t>Beschreibung 	Text (Ansprüche, Figuren sind sinnvoll 	aber nicht notwendig)</a:t>
            </a:r>
          </a:p>
          <a:p>
            <a:pPr marL="177800" indent="-177800">
              <a:lnSpc>
                <a:spcPct val="140000"/>
              </a:lnSpc>
              <a:spcBef>
                <a:spcPts val="1200"/>
              </a:spcBef>
              <a:tabLst>
                <a:tab pos="1968500" algn="l"/>
              </a:tabLst>
            </a:pPr>
            <a:r>
              <a:rPr lang="de-DE" sz="2200" dirty="0">
                <a:cs typeface="Arial" panose="020B0604020202020204" pitchFamily="34" charset="0"/>
              </a:rPr>
              <a:t>Anmelder	Name und Adresse</a:t>
            </a:r>
          </a:p>
          <a:p>
            <a:pPr marL="177800" indent="-177800">
              <a:lnSpc>
                <a:spcPct val="140000"/>
              </a:lnSpc>
              <a:spcBef>
                <a:spcPts val="1200"/>
              </a:spcBef>
              <a:tabLst>
                <a:tab pos="1968500" algn="l"/>
              </a:tabLst>
            </a:pPr>
            <a:r>
              <a:rPr lang="de-DE" sz="2200" dirty="0">
                <a:cs typeface="Arial" panose="020B0604020202020204" pitchFamily="34" charset="0"/>
              </a:rPr>
              <a:t>Antrag	Hiermit beantrage ich ein Patent für die 	im folgenden beschriebene  Erfindung</a:t>
            </a:r>
          </a:p>
          <a:p>
            <a:pPr marL="177800" indent="-177800">
              <a:lnSpc>
                <a:spcPct val="140000"/>
              </a:lnSpc>
              <a:spcBef>
                <a:spcPts val="1200"/>
              </a:spcBef>
              <a:tabLst>
                <a:tab pos="1968500" algn="l"/>
              </a:tabLst>
            </a:pPr>
            <a:r>
              <a:rPr lang="de-DE" sz="2200" dirty="0">
                <a:cs typeface="Arial" panose="020B0604020202020204" pitchFamily="34" charset="0"/>
              </a:rPr>
              <a:t>Unterschrift 	(die Notwendigkeit ist umstritten)</a:t>
            </a:r>
          </a:p>
          <a:p>
            <a:pPr marL="177800" indent="-177800">
              <a:lnSpc>
                <a:spcPct val="140000"/>
              </a:lnSpc>
              <a:spcBef>
                <a:spcPts val="1200"/>
              </a:spcBef>
              <a:tabLst>
                <a:tab pos="1968500" algn="l"/>
              </a:tabLst>
            </a:pPr>
            <a:r>
              <a:rPr lang="de-DE" sz="2200" dirty="0">
                <a:cs typeface="Arial" panose="020B0604020202020204" pitchFamily="34" charset="0"/>
              </a:rPr>
              <a:t>Eingang beim Patentamt</a:t>
            </a:r>
          </a:p>
          <a:p>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122</a:t>
            </a:fld>
            <a:endParaRPr lang="de-DE"/>
          </a:p>
        </p:txBody>
      </p:sp>
    </p:spTree>
    <p:extLst>
      <p:ext uri="{BB962C8B-B14F-4D97-AF65-F5344CB8AC3E}">
        <p14:creationId xmlns:p14="http://schemas.microsoft.com/office/powerpoint/2010/main" val="33478064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711681"/>
          </a:xfrm>
        </p:spPr>
        <p:txBody>
          <a:bodyPr>
            <a:normAutofit fontScale="90000"/>
          </a:bodyPr>
          <a:lstStyle/>
          <a:p>
            <a:r>
              <a:rPr lang="de-DE" dirty="0"/>
              <a:t>Hinterlegungsbeispiel</a:t>
            </a:r>
          </a:p>
        </p:txBody>
      </p:sp>
      <p:sp>
        <p:nvSpPr>
          <p:cNvPr id="3" name="Inhaltsplatzhalter 2"/>
          <p:cNvSpPr>
            <a:spLocks noGrp="1"/>
          </p:cNvSpPr>
          <p:nvPr>
            <p:ph idx="1"/>
          </p:nvPr>
        </p:nvSpPr>
        <p:spPr>
          <a:xfrm>
            <a:off x="279400" y="1158652"/>
            <a:ext cx="6972300" cy="5445348"/>
          </a:xfrm>
        </p:spPr>
        <p:txBody>
          <a:bodyPr>
            <a:normAutofit/>
          </a:bodyPr>
          <a:lstStyle/>
          <a:p>
            <a:pPr marL="225425" lvl="0" indent="-225425" eaLnBrk="0" fontAlgn="base" hangingPunct="0">
              <a:lnSpc>
                <a:spcPct val="140000"/>
              </a:lnSpc>
              <a:spcBef>
                <a:spcPts val="1200"/>
              </a:spcBef>
              <a:spcAft>
                <a:spcPct val="0"/>
              </a:spcAft>
              <a:buClr>
                <a:schemeClr val="tx1"/>
              </a:buClr>
              <a:buNone/>
              <a:defRPr/>
            </a:pPr>
            <a:r>
              <a:rPr lang="de-DE" sz="2200" b="1" kern="0" dirty="0">
                <a:latin typeface="Calibri" pitchFamily="34" charset="0"/>
                <a:ea typeface="ＭＳ Ｐゴシック" pitchFamily="-108" charset="-128"/>
                <a:cs typeface="Calibri" pitchFamily="34" charset="0"/>
              </a:rPr>
              <a:t>Patentanmeldung - Antrag</a:t>
            </a:r>
          </a:p>
          <a:p>
            <a:pPr marL="225425" lvl="0" indent="-225425" eaLnBrk="0" fontAlgn="base" hangingPunct="0">
              <a:lnSpc>
                <a:spcPct val="140000"/>
              </a:lnSpc>
              <a:spcBef>
                <a:spcPts val="1200"/>
              </a:spcBef>
              <a:spcAft>
                <a:spcPct val="0"/>
              </a:spcAft>
              <a:buClr>
                <a:schemeClr val="tx1"/>
              </a:buClr>
              <a:buNone/>
              <a:defRPr/>
            </a:pPr>
            <a:r>
              <a:rPr lang="de-DE" sz="2200" kern="0" dirty="0">
                <a:latin typeface="Calibri" pitchFamily="34" charset="0"/>
                <a:ea typeface="ＭＳ Ｐゴシック" pitchFamily="-108" charset="-128"/>
                <a:cs typeface="Calibri" pitchFamily="34" charset="0"/>
              </a:rPr>
              <a:t>	Für die beiliegenden Unterlagen beantrage ich ein Patent.</a:t>
            </a:r>
          </a:p>
          <a:p>
            <a:pPr marL="225425" lvl="0" indent="-225425" eaLnBrk="0" fontAlgn="base" hangingPunct="0">
              <a:lnSpc>
                <a:spcPct val="140000"/>
              </a:lnSpc>
              <a:spcBef>
                <a:spcPts val="1200"/>
              </a:spcBef>
              <a:spcAft>
                <a:spcPct val="0"/>
              </a:spcAft>
              <a:buClr>
                <a:schemeClr val="tx1"/>
              </a:buClr>
              <a:buNone/>
              <a:defRPr/>
            </a:pPr>
            <a:r>
              <a:rPr lang="de-DE" sz="2200" b="1" kern="0" dirty="0">
                <a:latin typeface="Calibri" pitchFamily="34" charset="0"/>
                <a:ea typeface="ＭＳ Ｐゴシック" pitchFamily="-108" charset="-128"/>
                <a:cs typeface="Calibri" pitchFamily="34" charset="0"/>
              </a:rPr>
              <a:t>Anmelder:	</a:t>
            </a:r>
            <a:r>
              <a:rPr lang="de-DE" sz="2200" kern="0" dirty="0">
                <a:latin typeface="Calibri" pitchFamily="34" charset="0"/>
                <a:ea typeface="ＭＳ Ｐゴシック" pitchFamily="-108" charset="-128"/>
                <a:cs typeface="Calibri" pitchFamily="34" charset="0"/>
              </a:rPr>
              <a:t>Firma oder Privatperson</a:t>
            </a:r>
          </a:p>
          <a:p>
            <a:pPr marL="225425" lvl="0" indent="-225425" eaLnBrk="0" fontAlgn="base" hangingPunct="0">
              <a:lnSpc>
                <a:spcPct val="140000"/>
              </a:lnSpc>
              <a:spcBef>
                <a:spcPts val="1200"/>
              </a:spcBef>
              <a:spcAft>
                <a:spcPct val="0"/>
              </a:spcAft>
              <a:buClr>
                <a:schemeClr val="tx1"/>
              </a:buClr>
              <a:buNone/>
              <a:defRPr/>
            </a:pPr>
            <a:r>
              <a:rPr lang="de-DE" sz="2200" b="1" kern="0" dirty="0">
                <a:latin typeface="Calibri" pitchFamily="34" charset="0"/>
                <a:ea typeface="ＭＳ Ｐゴシック" pitchFamily="-108" charset="-128"/>
                <a:cs typeface="Calibri" pitchFamily="34" charset="0"/>
              </a:rPr>
              <a:t>Beschreibung:</a:t>
            </a:r>
            <a:endParaRPr lang="de-DE" sz="2200" kern="0" dirty="0">
              <a:latin typeface="Calibri" pitchFamily="34" charset="0"/>
              <a:ea typeface="ＭＳ Ｐゴシック" pitchFamily="-108" charset="-128"/>
              <a:cs typeface="Calibri" pitchFamily="34" charset="0"/>
            </a:endParaRPr>
          </a:p>
          <a:p>
            <a:pPr marL="225425" lvl="0" indent="-225425" eaLnBrk="0" fontAlgn="base" hangingPunct="0">
              <a:lnSpc>
                <a:spcPct val="140000"/>
              </a:lnSpc>
              <a:spcBef>
                <a:spcPts val="1200"/>
              </a:spcBef>
              <a:spcAft>
                <a:spcPct val="0"/>
              </a:spcAft>
              <a:buClr>
                <a:schemeClr val="tx1"/>
              </a:buClr>
              <a:buNone/>
              <a:defRPr/>
            </a:pPr>
            <a:r>
              <a:rPr lang="de-DE" sz="2200" kern="0" dirty="0">
                <a:latin typeface="Calibri" pitchFamily="34" charset="0"/>
                <a:ea typeface="ＭＳ Ｐゴシック" pitchFamily="-108" charset="-128"/>
                <a:cs typeface="Calibri" pitchFamily="34" charset="0"/>
              </a:rPr>
              <a:t>	Hier steht alles, was Sie sich haben einfallen lassen, am besten sogar noch mit einer Zeichnungen erläutert.</a:t>
            </a:r>
          </a:p>
          <a:p>
            <a:pPr marL="225425" lvl="0" indent="-225425" eaLnBrk="0" fontAlgn="base" hangingPunct="0">
              <a:lnSpc>
                <a:spcPct val="140000"/>
              </a:lnSpc>
              <a:spcBef>
                <a:spcPts val="1200"/>
              </a:spcBef>
              <a:spcAft>
                <a:spcPct val="0"/>
              </a:spcAft>
              <a:buClr>
                <a:schemeClr val="tx1"/>
              </a:buClr>
              <a:buNone/>
              <a:defRPr/>
            </a:pPr>
            <a:r>
              <a:rPr lang="de-DE" sz="2200" b="1" kern="0" dirty="0">
                <a:latin typeface="Calibri" pitchFamily="34" charset="0"/>
                <a:ea typeface="ＭＳ Ｐゴシック" pitchFamily="-108" charset="-128"/>
                <a:cs typeface="Calibri" pitchFamily="34" charset="0"/>
              </a:rPr>
              <a:t>Patentanspruch: </a:t>
            </a:r>
          </a:p>
          <a:p>
            <a:pPr marL="225425" lvl="0" indent="-225425" eaLnBrk="0" fontAlgn="base" hangingPunct="0">
              <a:lnSpc>
                <a:spcPct val="140000"/>
              </a:lnSpc>
              <a:spcBef>
                <a:spcPts val="1200"/>
              </a:spcBef>
              <a:spcAft>
                <a:spcPct val="0"/>
              </a:spcAft>
              <a:buClr>
                <a:schemeClr val="tx1"/>
              </a:buClr>
              <a:buNone/>
              <a:defRPr/>
            </a:pPr>
            <a:r>
              <a:rPr lang="de-DE" sz="2200" kern="0" dirty="0">
                <a:latin typeface="Calibri" pitchFamily="34" charset="0"/>
                <a:ea typeface="ＭＳ Ｐゴシック" pitchFamily="-108" charset="-128"/>
                <a:cs typeface="Calibri" pitchFamily="34" charset="0"/>
              </a:rPr>
              <a:t>	Hier steht eine kurze Zusammenfassung Ihrer Erfindung.</a:t>
            </a:r>
          </a:p>
          <a:p>
            <a:pPr marL="225425" lvl="0" indent="-225425" eaLnBrk="0" fontAlgn="base" hangingPunct="0">
              <a:lnSpc>
                <a:spcPct val="140000"/>
              </a:lnSpc>
              <a:spcBef>
                <a:spcPts val="1200"/>
              </a:spcBef>
              <a:spcAft>
                <a:spcPct val="0"/>
              </a:spcAft>
              <a:buClr>
                <a:schemeClr val="tx1"/>
              </a:buClr>
              <a:buNone/>
              <a:defRPr/>
            </a:pPr>
            <a:r>
              <a:rPr lang="de-DE" sz="2200" b="1" kern="0" dirty="0">
                <a:latin typeface="Calibri" pitchFamily="34" charset="0"/>
                <a:ea typeface="ＭＳ Ｐゴシック" pitchFamily="-108" charset="-128"/>
                <a:cs typeface="Calibri" pitchFamily="34" charset="0"/>
              </a:rPr>
              <a:t>Unterschrift</a:t>
            </a:r>
            <a:endParaRPr lang="de-DE" sz="2200" kern="0" dirty="0">
              <a:latin typeface="Calibri" pitchFamily="34" charset="0"/>
              <a:ea typeface="ＭＳ Ｐゴシック" pitchFamily="-108" charset="-128"/>
              <a:cs typeface="Calibri" pitchFamily="34" charset="0"/>
            </a:endParaRPr>
          </a:p>
          <a:p>
            <a:endParaRPr lang="de-DE" sz="2200" dirty="0"/>
          </a:p>
        </p:txBody>
      </p:sp>
      <p:sp>
        <p:nvSpPr>
          <p:cNvPr id="4" name="Foliennummernplatzhalter 3"/>
          <p:cNvSpPr>
            <a:spLocks noGrp="1"/>
          </p:cNvSpPr>
          <p:nvPr>
            <p:ph type="sldNum" sz="quarter" idx="12"/>
          </p:nvPr>
        </p:nvSpPr>
        <p:spPr/>
        <p:txBody>
          <a:bodyPr/>
          <a:lstStyle/>
          <a:p>
            <a:fld id="{C6839156-0AB0-4DF6-B272-47750D79F21E}" type="slidenum">
              <a:rPr lang="de-DE" smtClean="0"/>
              <a:t>123</a:t>
            </a:fld>
            <a:endParaRPr lang="de-DE" dirty="0"/>
          </a:p>
        </p:txBody>
      </p:sp>
    </p:spTree>
    <p:extLst>
      <p:ext uri="{BB962C8B-B14F-4D97-AF65-F5344CB8AC3E}">
        <p14:creationId xmlns:p14="http://schemas.microsoft.com/office/powerpoint/2010/main" val="37763413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Vorteile der Hinterlegung</a:t>
            </a:r>
          </a:p>
        </p:txBody>
      </p:sp>
      <p:sp>
        <p:nvSpPr>
          <p:cNvPr id="3" name="Inhaltsplatzhalter 2"/>
          <p:cNvSpPr>
            <a:spLocks noGrp="1"/>
          </p:cNvSpPr>
          <p:nvPr>
            <p:ph idx="1"/>
          </p:nvPr>
        </p:nvSpPr>
        <p:spPr>
          <a:xfrm>
            <a:off x="457200" y="1484784"/>
            <a:ext cx="6491064" cy="4752528"/>
          </a:xfrm>
        </p:spPr>
        <p:txBody>
          <a:bodyPr>
            <a:normAutofit fontScale="70000" lnSpcReduction="20000"/>
          </a:bodyPr>
          <a:lstStyle/>
          <a:p>
            <a:pPr>
              <a:lnSpc>
                <a:spcPct val="140000"/>
              </a:lnSpc>
              <a:spcBef>
                <a:spcPts val="1200"/>
              </a:spcBef>
            </a:pPr>
            <a:r>
              <a:rPr lang="de-DE" dirty="0"/>
              <a:t>International anerkannter Anmeldetag</a:t>
            </a:r>
          </a:p>
          <a:p>
            <a:pPr>
              <a:lnSpc>
                <a:spcPct val="140000"/>
              </a:lnSpc>
              <a:spcBef>
                <a:spcPts val="1200"/>
              </a:spcBef>
            </a:pPr>
            <a:r>
              <a:rPr lang="de-DE" dirty="0"/>
              <a:t>Ein Jahr Priorität für weitere Anmeldungen im Inland und im Ausland</a:t>
            </a:r>
          </a:p>
          <a:p>
            <a:pPr>
              <a:lnSpc>
                <a:spcPct val="140000"/>
              </a:lnSpc>
              <a:spcBef>
                <a:spcPts val="1200"/>
              </a:spcBef>
            </a:pPr>
            <a:r>
              <a:rPr lang="de-DE" dirty="0"/>
              <a:t>Keine Veröffentlichung</a:t>
            </a:r>
          </a:p>
          <a:p>
            <a:pPr>
              <a:lnSpc>
                <a:spcPct val="140000"/>
              </a:lnSpc>
              <a:spcBef>
                <a:spcPts val="1200"/>
              </a:spcBef>
            </a:pPr>
            <a:r>
              <a:rPr lang="de-DE" dirty="0"/>
              <a:t>Keine Kosten</a:t>
            </a:r>
          </a:p>
          <a:p>
            <a:pPr>
              <a:lnSpc>
                <a:spcPct val="140000"/>
              </a:lnSpc>
              <a:spcBef>
                <a:spcPts val="1200"/>
              </a:spcBef>
            </a:pPr>
            <a:r>
              <a:rPr lang="de-DE" dirty="0"/>
              <a:t>Wenig Aufwand</a:t>
            </a:r>
          </a:p>
          <a:p>
            <a:pPr>
              <a:lnSpc>
                <a:spcPct val="140000"/>
              </a:lnSpc>
              <a:spcBef>
                <a:spcPts val="1200"/>
              </a:spcBef>
            </a:pPr>
            <a:r>
              <a:rPr lang="de-DE" dirty="0"/>
              <a:t>In Gruppen kann jeden Abend eine Hinterlegung als Zusammenfassung der Erfindungen und Gedanken ans DPMA gefaxt werden. </a:t>
            </a:r>
          </a:p>
        </p:txBody>
      </p:sp>
      <p:sp>
        <p:nvSpPr>
          <p:cNvPr id="5" name="Foliennummernplatzhalter 4"/>
          <p:cNvSpPr>
            <a:spLocks noGrp="1"/>
          </p:cNvSpPr>
          <p:nvPr>
            <p:ph type="sldNum" sz="quarter" idx="12"/>
          </p:nvPr>
        </p:nvSpPr>
        <p:spPr/>
        <p:txBody>
          <a:bodyPr/>
          <a:lstStyle/>
          <a:p>
            <a:fld id="{C6839156-0AB0-4DF6-B272-47750D79F21E}" type="slidenum">
              <a:rPr lang="de-DE" smtClean="0"/>
              <a:t>124</a:t>
            </a:fld>
            <a:endParaRPr lang="de-DE"/>
          </a:p>
        </p:txBody>
      </p:sp>
    </p:spTree>
    <p:extLst>
      <p:ext uri="{BB962C8B-B14F-4D97-AF65-F5344CB8AC3E}">
        <p14:creationId xmlns:p14="http://schemas.microsoft.com/office/powerpoint/2010/main" val="37162124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Provisorische Anmeldung</a:t>
            </a:r>
          </a:p>
        </p:txBody>
      </p:sp>
      <p:sp>
        <p:nvSpPr>
          <p:cNvPr id="3" name="Inhaltsplatzhalter 2"/>
          <p:cNvSpPr>
            <a:spLocks noGrp="1"/>
          </p:cNvSpPr>
          <p:nvPr>
            <p:ph idx="1"/>
          </p:nvPr>
        </p:nvSpPr>
        <p:spPr>
          <a:xfrm>
            <a:off x="457200" y="1600201"/>
            <a:ext cx="6491064" cy="4330700"/>
          </a:xfrm>
        </p:spPr>
        <p:txBody>
          <a:bodyPr>
            <a:normAutofit fontScale="77500" lnSpcReduction="20000"/>
          </a:bodyPr>
          <a:lstStyle/>
          <a:p>
            <a:pPr marL="0" indent="0">
              <a:lnSpc>
                <a:spcPct val="140000"/>
              </a:lnSpc>
              <a:spcBef>
                <a:spcPts val="1200"/>
              </a:spcBef>
              <a:buNone/>
            </a:pPr>
            <a:r>
              <a:rPr lang="de-DE" dirty="0"/>
              <a:t>Häufig werden provisorische Anmeldungen empfohlen.</a:t>
            </a:r>
          </a:p>
          <a:p>
            <a:pPr>
              <a:lnSpc>
                <a:spcPct val="140000"/>
              </a:lnSpc>
              <a:spcBef>
                <a:spcPts val="1200"/>
              </a:spcBef>
              <a:buFont typeface="Wingdings" panose="05000000000000000000" pitchFamily="2" charset="2"/>
              <a:buChar char="Ø"/>
            </a:pPr>
            <a:r>
              <a:rPr lang="de-DE" dirty="0"/>
              <a:t>Die provisorische Anmeldung ist nicht perfekt.</a:t>
            </a:r>
          </a:p>
          <a:p>
            <a:pPr>
              <a:lnSpc>
                <a:spcPct val="140000"/>
              </a:lnSpc>
              <a:spcBef>
                <a:spcPts val="1200"/>
              </a:spcBef>
              <a:buFont typeface="Wingdings" panose="05000000000000000000" pitchFamily="2" charset="2"/>
              <a:buChar char="Ø"/>
            </a:pPr>
            <a:r>
              <a:rPr lang="de-DE" dirty="0"/>
              <a:t>Es werden Anmeldegebühr und Recherchegebühr eingezahlt.</a:t>
            </a:r>
          </a:p>
          <a:p>
            <a:pPr>
              <a:lnSpc>
                <a:spcPct val="140000"/>
              </a:lnSpc>
              <a:spcBef>
                <a:spcPts val="1200"/>
              </a:spcBef>
              <a:buFont typeface="Wingdings" panose="05000000000000000000" pitchFamily="2" charset="2"/>
              <a:buChar char="Ø"/>
            </a:pPr>
            <a:r>
              <a:rPr lang="de-DE" dirty="0"/>
              <a:t>Und es wird innerhalb des Prioritätsjahres eine ordentliche Anmeldung eingereicht, wenn die Recherche positiv ausfällt </a:t>
            </a:r>
          </a:p>
        </p:txBody>
      </p:sp>
      <p:sp>
        <p:nvSpPr>
          <p:cNvPr id="4" name="Foliennummernplatzhalter 3"/>
          <p:cNvSpPr>
            <a:spLocks noGrp="1"/>
          </p:cNvSpPr>
          <p:nvPr>
            <p:ph type="sldNum" sz="quarter" idx="12"/>
          </p:nvPr>
        </p:nvSpPr>
        <p:spPr/>
        <p:txBody>
          <a:bodyPr/>
          <a:lstStyle/>
          <a:p>
            <a:fld id="{C6839156-0AB0-4DF6-B272-47750D79F21E}" type="slidenum">
              <a:rPr lang="de-DE" smtClean="0"/>
              <a:t>125</a:t>
            </a:fld>
            <a:endParaRPr lang="de-DE"/>
          </a:p>
        </p:txBody>
      </p:sp>
    </p:spTree>
    <p:extLst>
      <p:ext uri="{BB962C8B-B14F-4D97-AF65-F5344CB8AC3E}">
        <p14:creationId xmlns:p14="http://schemas.microsoft.com/office/powerpoint/2010/main" val="38863660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1200" y="300038"/>
            <a:ext cx="6388100" cy="1071562"/>
          </a:xfrm>
        </p:spPr>
        <p:txBody>
          <a:bodyPr>
            <a:noAutofit/>
          </a:bodyPr>
          <a:lstStyle/>
          <a:p>
            <a:r>
              <a:rPr lang="de-DE" sz="3600" dirty="0"/>
              <a:t>Provisorische Anmeldung versus Hinterlegung</a:t>
            </a:r>
          </a:p>
        </p:txBody>
      </p:sp>
      <p:sp>
        <p:nvSpPr>
          <p:cNvPr id="3" name="Inhaltsplatzhalter 2"/>
          <p:cNvSpPr>
            <a:spLocks noGrp="1"/>
          </p:cNvSpPr>
          <p:nvPr>
            <p:ph idx="1"/>
          </p:nvPr>
        </p:nvSpPr>
        <p:spPr>
          <a:xfrm>
            <a:off x="431800" y="1366416"/>
            <a:ext cx="6691908" cy="5491584"/>
          </a:xfrm>
        </p:spPr>
        <p:txBody>
          <a:bodyPr>
            <a:normAutofit fontScale="70000" lnSpcReduction="20000"/>
          </a:bodyPr>
          <a:lstStyle/>
          <a:p>
            <a:pPr>
              <a:lnSpc>
                <a:spcPct val="140000"/>
              </a:lnSpc>
              <a:spcBef>
                <a:spcPts val="1200"/>
              </a:spcBef>
            </a:pPr>
            <a:r>
              <a:rPr lang="de-DE" dirty="0"/>
              <a:t>Die Recherche ist nur so gut wie die Ansprüche, daher sollte Rechercheantrag erst gestellt werden, wenn die Ansprüche sehr gut sind.</a:t>
            </a:r>
          </a:p>
          <a:p>
            <a:pPr>
              <a:lnSpc>
                <a:spcPct val="140000"/>
              </a:lnSpc>
              <a:spcBef>
                <a:spcPts val="1200"/>
              </a:spcBef>
            </a:pPr>
            <a:r>
              <a:rPr lang="de-DE" dirty="0"/>
              <a:t>Eine Recherche beginnt das Amt erst nach etwa 3 Monaten und ein früherer Antrag ist daher ohne Effekt.</a:t>
            </a:r>
          </a:p>
          <a:p>
            <a:pPr>
              <a:lnSpc>
                <a:spcPct val="140000"/>
              </a:lnSpc>
              <a:spcBef>
                <a:spcPts val="1200"/>
              </a:spcBef>
            </a:pPr>
            <a:r>
              <a:rPr lang="de-DE" dirty="0"/>
              <a:t>Das Zahlen der Anmeldegebühr führt zur Veröffentlichung, auch wenn man das eventuell in 18 Monaten gar nicht mehr will.</a:t>
            </a:r>
          </a:p>
          <a:p>
            <a:pPr>
              <a:lnSpc>
                <a:spcPct val="140000"/>
              </a:lnSpc>
              <a:spcBef>
                <a:spcPts val="1200"/>
              </a:spcBef>
            </a:pPr>
            <a:r>
              <a:rPr lang="de-DE" dirty="0"/>
              <a:t>Daher lieber viele Hinterlegungen, die nichts kosten, und dann eine ordentliche Anmeldung mit Recherche- oder Prüfungsantrag. </a:t>
            </a:r>
          </a:p>
        </p:txBody>
      </p:sp>
      <p:sp>
        <p:nvSpPr>
          <p:cNvPr id="4" name="Foliennummernplatzhalter 3"/>
          <p:cNvSpPr>
            <a:spLocks noGrp="1"/>
          </p:cNvSpPr>
          <p:nvPr>
            <p:ph type="sldNum" sz="quarter" idx="12"/>
          </p:nvPr>
        </p:nvSpPr>
        <p:spPr/>
        <p:txBody>
          <a:bodyPr/>
          <a:lstStyle/>
          <a:p>
            <a:fld id="{C6839156-0AB0-4DF6-B272-47750D79F21E}" type="slidenum">
              <a:rPr lang="de-DE" smtClean="0"/>
              <a:t>126</a:t>
            </a:fld>
            <a:endParaRPr lang="de-DE"/>
          </a:p>
        </p:txBody>
      </p:sp>
    </p:spTree>
    <p:extLst>
      <p:ext uri="{BB962C8B-B14F-4D97-AF65-F5344CB8AC3E}">
        <p14:creationId xmlns:p14="http://schemas.microsoft.com/office/powerpoint/2010/main" val="5505708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Übung zu Strukturierung</a:t>
            </a:r>
          </a:p>
        </p:txBody>
      </p:sp>
      <p:sp>
        <p:nvSpPr>
          <p:cNvPr id="3" name="Inhaltsplatzhalter 2"/>
          <p:cNvSpPr>
            <a:spLocks noGrp="1"/>
          </p:cNvSpPr>
          <p:nvPr>
            <p:ph idx="1"/>
          </p:nvPr>
        </p:nvSpPr>
        <p:spPr>
          <a:solidFill>
            <a:schemeClr val="accent3">
              <a:lumMod val="40000"/>
              <a:lumOff val="60000"/>
            </a:schemeClr>
          </a:solidFill>
        </p:spPr>
        <p:txBody>
          <a:bodyPr>
            <a:normAutofit fontScale="77500" lnSpcReduction="20000"/>
          </a:bodyPr>
          <a:lstStyle/>
          <a:p>
            <a:pPr>
              <a:lnSpc>
                <a:spcPct val="140000"/>
              </a:lnSpc>
              <a:spcBef>
                <a:spcPts val="1200"/>
              </a:spcBef>
            </a:pPr>
            <a:r>
              <a:rPr lang="de-DE" dirty="0"/>
              <a:t>Idee als Lehre zum technischen Handeln formulieren</a:t>
            </a:r>
          </a:p>
          <a:p>
            <a:pPr>
              <a:lnSpc>
                <a:spcPct val="140000"/>
              </a:lnSpc>
              <a:spcBef>
                <a:spcPts val="1200"/>
              </a:spcBef>
            </a:pPr>
            <a:r>
              <a:rPr lang="de-DE" dirty="0"/>
              <a:t>Entweder eigene Idee oder eine Idee einer Gruppe oder eine Idee aus den Beispielen</a:t>
            </a:r>
          </a:p>
          <a:p>
            <a:pPr>
              <a:lnSpc>
                <a:spcPct val="140000"/>
              </a:lnSpc>
              <a:spcBef>
                <a:spcPts val="1200"/>
              </a:spcBef>
            </a:pPr>
            <a:r>
              <a:rPr lang="de-DE" dirty="0"/>
              <a:t>mit viele Varianten</a:t>
            </a:r>
          </a:p>
          <a:p>
            <a:pPr>
              <a:lnSpc>
                <a:spcPct val="140000"/>
              </a:lnSpc>
              <a:spcBef>
                <a:spcPts val="1200"/>
              </a:spcBef>
            </a:pPr>
            <a:r>
              <a:rPr lang="de-DE" dirty="0"/>
              <a:t>mit mehreren Ausführungsbeispielen</a:t>
            </a:r>
          </a:p>
          <a:p>
            <a:pPr>
              <a:lnSpc>
                <a:spcPct val="140000"/>
              </a:lnSpc>
              <a:spcBef>
                <a:spcPts val="1200"/>
              </a:spcBef>
            </a:pPr>
            <a:r>
              <a:rPr lang="de-DE" dirty="0"/>
              <a:t>mit vielen Unteransprüchen </a:t>
            </a:r>
          </a:p>
          <a:p>
            <a:pPr>
              <a:lnSpc>
                <a:spcPct val="140000"/>
              </a:lnSpc>
              <a:spcBef>
                <a:spcPts val="1200"/>
              </a:spcBef>
            </a:pPr>
            <a:r>
              <a:rPr lang="de-DE" dirty="0"/>
              <a:t>und auch gleich beim Patentamt hinterlegen</a:t>
            </a:r>
          </a:p>
          <a:p>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127</a:t>
            </a:fld>
            <a:endParaRPr lang="de-DE"/>
          </a:p>
        </p:txBody>
      </p:sp>
    </p:spTree>
    <p:extLst>
      <p:ext uri="{BB962C8B-B14F-4D97-AF65-F5344CB8AC3E}">
        <p14:creationId xmlns:p14="http://schemas.microsoft.com/office/powerpoint/2010/main" val="14378438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852936"/>
            <a:ext cx="6491064" cy="1143000"/>
          </a:xfrm>
        </p:spPr>
        <p:txBody>
          <a:bodyPr>
            <a:normAutofit/>
          </a:bodyPr>
          <a:lstStyle/>
          <a:p>
            <a:r>
              <a:rPr lang="de-DE" sz="6600" dirty="0"/>
              <a:t>Recherche</a:t>
            </a:r>
          </a:p>
        </p:txBody>
      </p:sp>
      <p:sp>
        <p:nvSpPr>
          <p:cNvPr id="3" name="Inhaltsplatzhalter 2"/>
          <p:cNvSpPr>
            <a:spLocks noGrp="1"/>
          </p:cNvSpPr>
          <p:nvPr>
            <p:ph idx="1"/>
          </p:nvPr>
        </p:nvSpPr>
        <p:spPr/>
        <p:txBody>
          <a:bodyPr/>
          <a:lstStyle/>
          <a:p>
            <a:pPr marL="0" indent="0">
              <a:buNone/>
            </a:pPr>
            <a:r>
              <a:rPr lang="de-DE" dirty="0"/>
              <a:t> </a:t>
            </a:r>
          </a:p>
        </p:txBody>
      </p:sp>
      <p:sp>
        <p:nvSpPr>
          <p:cNvPr id="5" name="Foliennummernplatzhalter 4"/>
          <p:cNvSpPr>
            <a:spLocks noGrp="1"/>
          </p:cNvSpPr>
          <p:nvPr>
            <p:ph type="sldNum" sz="quarter" idx="12"/>
          </p:nvPr>
        </p:nvSpPr>
        <p:spPr/>
        <p:txBody>
          <a:bodyPr/>
          <a:lstStyle/>
          <a:p>
            <a:fld id="{C6839156-0AB0-4DF6-B272-47750D79F21E}" type="slidenum">
              <a:rPr lang="de-DE" smtClean="0"/>
              <a:t>128</a:t>
            </a:fld>
            <a:endParaRPr lang="de-DE"/>
          </a:p>
        </p:txBody>
      </p:sp>
    </p:spTree>
    <p:extLst>
      <p:ext uri="{BB962C8B-B14F-4D97-AF65-F5344CB8AC3E}">
        <p14:creationId xmlns:p14="http://schemas.microsoft.com/office/powerpoint/2010/main" val="32456456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Recherchestrategien</a:t>
            </a:r>
          </a:p>
        </p:txBody>
      </p:sp>
      <p:sp>
        <p:nvSpPr>
          <p:cNvPr id="3" name="Inhaltsplatzhalter 2"/>
          <p:cNvSpPr>
            <a:spLocks noGrp="1"/>
          </p:cNvSpPr>
          <p:nvPr>
            <p:ph idx="1"/>
          </p:nvPr>
        </p:nvSpPr>
        <p:spPr>
          <a:solidFill>
            <a:schemeClr val="accent1">
              <a:lumMod val="40000"/>
              <a:lumOff val="60000"/>
            </a:schemeClr>
          </a:solidFill>
        </p:spPr>
        <p:txBody>
          <a:bodyPr/>
          <a:lstStyle/>
          <a:p>
            <a:endParaRPr lang="de-DE" dirty="0"/>
          </a:p>
          <a:p>
            <a:r>
              <a:rPr lang="de-DE" dirty="0"/>
              <a:t>Freedom </a:t>
            </a:r>
            <a:r>
              <a:rPr lang="de-DE" dirty="0" err="1"/>
              <a:t>to</a:t>
            </a:r>
            <a:r>
              <a:rPr lang="de-DE" dirty="0"/>
              <a:t> </a:t>
            </a:r>
            <a:r>
              <a:rPr lang="de-DE" dirty="0" err="1"/>
              <a:t>operate</a:t>
            </a:r>
            <a:r>
              <a:rPr lang="de-DE" dirty="0"/>
              <a:t> Recherche</a:t>
            </a:r>
          </a:p>
          <a:p>
            <a:r>
              <a:rPr lang="de-DE" dirty="0"/>
              <a:t>Stand der Technik Recherche</a:t>
            </a:r>
          </a:p>
          <a:p>
            <a:r>
              <a:rPr lang="de-DE" dirty="0"/>
              <a:t>Praxisbeispiel an einer der Ideen der Teilnehmer		</a:t>
            </a:r>
          </a:p>
          <a:p>
            <a:pPr marL="0" indent="0">
              <a:buNone/>
            </a:pPr>
            <a:endParaRPr lang="de-DE" dirty="0"/>
          </a:p>
          <a:p>
            <a:pPr marL="0" indent="0">
              <a:buNone/>
            </a:pPr>
            <a:r>
              <a:rPr lang="de-DE" dirty="0"/>
              <a:t>Übung: eigene Idee recherchieren</a:t>
            </a:r>
          </a:p>
          <a:p>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129</a:t>
            </a:fld>
            <a:endParaRPr lang="de-DE"/>
          </a:p>
        </p:txBody>
      </p:sp>
    </p:spTree>
    <p:extLst>
      <p:ext uri="{BB962C8B-B14F-4D97-AF65-F5344CB8AC3E}">
        <p14:creationId xmlns:p14="http://schemas.microsoft.com/office/powerpoint/2010/main" val="3515243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881062"/>
          </a:xfrm>
        </p:spPr>
        <p:txBody>
          <a:bodyPr>
            <a:normAutofit/>
          </a:bodyPr>
          <a:lstStyle/>
          <a:p>
            <a:r>
              <a:rPr lang="de-DE" sz="3600" dirty="0"/>
              <a:t>Zusammenarbeitsstruktur</a:t>
            </a:r>
          </a:p>
        </p:txBody>
      </p:sp>
      <p:sp>
        <p:nvSpPr>
          <p:cNvPr id="3" name="Inhaltsplatzhalter 2"/>
          <p:cNvSpPr>
            <a:spLocks noGrp="1"/>
          </p:cNvSpPr>
          <p:nvPr>
            <p:ph idx="1"/>
          </p:nvPr>
        </p:nvSpPr>
        <p:spPr>
          <a:xfrm>
            <a:off x="457200" y="1333500"/>
            <a:ext cx="6491064" cy="5257800"/>
          </a:xfrm>
        </p:spPr>
        <p:txBody>
          <a:bodyPr>
            <a:normAutofit fontScale="70000" lnSpcReduction="20000"/>
          </a:bodyPr>
          <a:lstStyle/>
          <a:p>
            <a:pPr>
              <a:lnSpc>
                <a:spcPct val="140000"/>
              </a:lnSpc>
              <a:spcBef>
                <a:spcPts val="600"/>
              </a:spcBef>
            </a:pPr>
            <a:r>
              <a:rPr lang="de-DE" dirty="0"/>
              <a:t>Wir beginnen mit einer realen Präsenzvorlesung in Aachen, die mit einer Übungsaufgabe endet.</a:t>
            </a:r>
          </a:p>
          <a:p>
            <a:pPr>
              <a:lnSpc>
                <a:spcPct val="140000"/>
              </a:lnSpc>
              <a:spcBef>
                <a:spcPts val="600"/>
              </a:spcBef>
            </a:pPr>
            <a:r>
              <a:rPr lang="de-DE" dirty="0"/>
              <a:t>Eine Woche später werden die Ergebnisse der Übung remote präsentiert und diskutiert.</a:t>
            </a:r>
          </a:p>
          <a:p>
            <a:pPr>
              <a:lnSpc>
                <a:spcPct val="140000"/>
              </a:lnSpc>
              <a:spcBef>
                <a:spcPts val="600"/>
              </a:spcBef>
            </a:pPr>
            <a:r>
              <a:rPr lang="de-DE" dirty="0"/>
              <a:t>Danach werden wir uns je nach Thema remote oder in Präsenz treffen.</a:t>
            </a:r>
          </a:p>
          <a:p>
            <a:pPr>
              <a:lnSpc>
                <a:spcPct val="140000"/>
              </a:lnSpc>
              <a:spcBef>
                <a:spcPts val="600"/>
              </a:spcBef>
            </a:pPr>
            <a:r>
              <a:rPr lang="de-DE" dirty="0"/>
              <a:t>Am Ende des Semesters erstellt jeder ein gut formatiertes Dokument als Semesterarbeit.</a:t>
            </a:r>
          </a:p>
          <a:p>
            <a:pPr>
              <a:lnSpc>
                <a:spcPct val="140000"/>
              </a:lnSpc>
              <a:spcBef>
                <a:spcPts val="600"/>
              </a:spcBef>
            </a:pPr>
            <a:r>
              <a:rPr lang="de-DE" dirty="0"/>
              <a:t>Wir können insbesondere in den Übungen die Semesterarbeiten diskutieren und optimieren, damit die vollständige Semesterarbeit  direkt am Semesterende abgegeben werden kann.</a:t>
            </a:r>
          </a:p>
        </p:txBody>
      </p:sp>
      <p:sp>
        <p:nvSpPr>
          <p:cNvPr id="5" name="Foliennummernplatzhalter 4"/>
          <p:cNvSpPr>
            <a:spLocks noGrp="1"/>
          </p:cNvSpPr>
          <p:nvPr>
            <p:ph type="sldNum" sz="quarter" idx="12"/>
          </p:nvPr>
        </p:nvSpPr>
        <p:spPr/>
        <p:txBody>
          <a:bodyPr/>
          <a:lstStyle/>
          <a:p>
            <a:fld id="{C6839156-0AB0-4DF6-B272-47750D79F21E}" type="slidenum">
              <a:rPr lang="de-DE" smtClean="0"/>
              <a:t>13</a:t>
            </a:fld>
            <a:endParaRPr lang="de-DE"/>
          </a:p>
        </p:txBody>
      </p:sp>
    </p:spTree>
    <p:extLst>
      <p:ext uri="{BB962C8B-B14F-4D97-AF65-F5344CB8AC3E}">
        <p14:creationId xmlns:p14="http://schemas.microsoft.com/office/powerpoint/2010/main" val="5379922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0600" y="300038"/>
            <a:ext cx="5854700" cy="842962"/>
          </a:xfrm>
        </p:spPr>
        <p:txBody>
          <a:bodyPr>
            <a:normAutofit/>
          </a:bodyPr>
          <a:lstStyle/>
          <a:p>
            <a:r>
              <a:rPr lang="de-DE" sz="3600" dirty="0"/>
              <a:t>Auffindbare Dokumente</a:t>
            </a:r>
          </a:p>
        </p:txBody>
      </p:sp>
      <p:sp>
        <p:nvSpPr>
          <p:cNvPr id="3" name="Inhaltsplatzhalter 2"/>
          <p:cNvSpPr>
            <a:spLocks noGrp="1"/>
          </p:cNvSpPr>
          <p:nvPr>
            <p:ph idx="1"/>
          </p:nvPr>
        </p:nvSpPr>
        <p:spPr>
          <a:xfrm>
            <a:off x="457200" y="1090960"/>
            <a:ext cx="6491064" cy="5256584"/>
          </a:xfrm>
        </p:spPr>
        <p:txBody>
          <a:bodyPr>
            <a:noAutofit/>
          </a:bodyPr>
          <a:lstStyle/>
          <a:p>
            <a:pPr>
              <a:lnSpc>
                <a:spcPct val="120000"/>
              </a:lnSpc>
              <a:spcBef>
                <a:spcPts val="1200"/>
              </a:spcBef>
            </a:pPr>
            <a:r>
              <a:rPr lang="de-DE" sz="2200" dirty="0"/>
              <a:t>Alle Patent- und Gebrauchsmuster-anmeldungen werden erst 18 Monate nach dem ersten Anmeldetag veröffentlicht.</a:t>
            </a:r>
          </a:p>
          <a:p>
            <a:pPr>
              <a:lnSpc>
                <a:spcPct val="120000"/>
              </a:lnSpc>
              <a:spcBef>
                <a:spcPts val="1200"/>
              </a:spcBef>
            </a:pPr>
            <a:r>
              <a:rPr lang="de-DE" sz="2200" dirty="0"/>
              <a:t>Der erste Anmeldetag ergibt sich aus der frühesten Priorität der Anmeldung.</a:t>
            </a:r>
          </a:p>
          <a:p>
            <a:pPr>
              <a:lnSpc>
                <a:spcPct val="120000"/>
              </a:lnSpc>
              <a:spcBef>
                <a:spcPts val="1200"/>
              </a:spcBef>
            </a:pPr>
            <a:r>
              <a:rPr lang="de-DE" sz="2200" dirty="0"/>
              <a:t>Wenn ein Patent erteilt oder ein Gebrauchsmuster eingetragen wird, dann wird es bereits mit der Eintragung veröffentlicht.</a:t>
            </a:r>
          </a:p>
          <a:p>
            <a:pPr>
              <a:lnSpc>
                <a:spcPct val="120000"/>
              </a:lnSpc>
              <a:spcBef>
                <a:spcPts val="1200"/>
              </a:spcBef>
            </a:pPr>
            <a:r>
              <a:rPr lang="de-DE" sz="2200" dirty="0"/>
              <a:t>Das ist bei Patentanmeldungen selten aber bei Gebrauchsmusteranmeldungen die Regel, da Gebrauchsmuster etwa 2 Monate nach der Anmeldung veröffentlicht werden.</a:t>
            </a:r>
          </a:p>
        </p:txBody>
      </p:sp>
      <p:sp>
        <p:nvSpPr>
          <p:cNvPr id="5" name="Foliennummernplatzhalter 4"/>
          <p:cNvSpPr>
            <a:spLocks noGrp="1"/>
          </p:cNvSpPr>
          <p:nvPr>
            <p:ph type="sldNum" sz="quarter" idx="12"/>
          </p:nvPr>
        </p:nvSpPr>
        <p:spPr/>
        <p:txBody>
          <a:bodyPr/>
          <a:lstStyle/>
          <a:p>
            <a:fld id="{C6839156-0AB0-4DF6-B272-47750D79F21E}" type="slidenum">
              <a:rPr lang="de-DE" smtClean="0"/>
              <a:t>130</a:t>
            </a:fld>
            <a:endParaRPr lang="de-DE"/>
          </a:p>
        </p:txBody>
      </p:sp>
    </p:spTree>
    <p:extLst>
      <p:ext uri="{BB962C8B-B14F-4D97-AF65-F5344CB8AC3E}">
        <p14:creationId xmlns:p14="http://schemas.microsoft.com/office/powerpoint/2010/main" val="32937382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Analyse des Patentdokuments</a:t>
            </a:r>
          </a:p>
        </p:txBody>
      </p:sp>
      <p:sp>
        <p:nvSpPr>
          <p:cNvPr id="3" name="Inhaltsplatzhalter 2"/>
          <p:cNvSpPr>
            <a:spLocks noGrp="1"/>
          </p:cNvSpPr>
          <p:nvPr>
            <p:ph idx="1"/>
          </p:nvPr>
        </p:nvSpPr>
        <p:spPr>
          <a:xfrm>
            <a:off x="457200" y="1384300"/>
            <a:ext cx="6491064" cy="5257800"/>
          </a:xfrm>
        </p:spPr>
        <p:txBody>
          <a:bodyPr>
            <a:normAutofit lnSpcReduction="10000"/>
          </a:bodyPr>
          <a:lstStyle/>
          <a:p>
            <a:pPr>
              <a:lnSpc>
                <a:spcPct val="130000"/>
              </a:lnSpc>
              <a:spcBef>
                <a:spcPts val="1200"/>
              </a:spcBef>
            </a:pPr>
            <a:r>
              <a:rPr lang="de-DE" sz="2200" dirty="0"/>
              <a:t>A-Schrift oder B-Schrift </a:t>
            </a:r>
            <a:r>
              <a:rPr lang="de-DE" sz="2200" dirty="0" err="1">
                <a:hlinkClick r:id="rId2"/>
              </a:rPr>
              <a:t>BluePatent</a:t>
            </a:r>
            <a:endParaRPr lang="de-DE" sz="2200" dirty="0"/>
          </a:p>
          <a:p>
            <a:pPr>
              <a:lnSpc>
                <a:spcPct val="130000"/>
              </a:lnSpc>
              <a:spcBef>
                <a:spcPts val="1200"/>
              </a:spcBef>
            </a:pPr>
            <a:r>
              <a:rPr lang="de-DE" sz="2200" dirty="0"/>
              <a:t>Nur ein sehr kleiner Prozentsatz der veröffentlichten Anmeldungen führen zu einem </a:t>
            </a:r>
            <a:r>
              <a:rPr lang="de-DE" sz="2200" b="1" dirty="0"/>
              <a:t>Unterlassungsanspruch </a:t>
            </a:r>
            <a:r>
              <a:rPr lang="de-DE" sz="2200" dirty="0">
                <a:hlinkClick r:id="rId3"/>
              </a:rPr>
              <a:t>§ 139 PatG</a:t>
            </a:r>
            <a:endParaRPr lang="de-DE" sz="2200" dirty="0"/>
          </a:p>
          <a:p>
            <a:pPr marL="985838" indent="-625475">
              <a:lnSpc>
                <a:spcPct val="130000"/>
              </a:lnSpc>
              <a:spcBef>
                <a:spcPts val="600"/>
              </a:spcBef>
              <a:buFont typeface="Wingdings" panose="05000000000000000000" pitchFamily="2" charset="2"/>
              <a:buChar char="Ø"/>
            </a:pPr>
            <a:r>
              <a:rPr lang="de-DE" sz="2200" dirty="0"/>
              <a:t>jünger als 20 Jahre und</a:t>
            </a:r>
          </a:p>
          <a:p>
            <a:pPr marL="985838" indent="-625475">
              <a:lnSpc>
                <a:spcPct val="130000"/>
              </a:lnSpc>
              <a:spcBef>
                <a:spcPts val="600"/>
              </a:spcBef>
              <a:buFont typeface="Wingdings" panose="05000000000000000000" pitchFamily="2" charset="2"/>
              <a:buChar char="Ø"/>
            </a:pPr>
            <a:r>
              <a:rPr lang="de-DE" sz="2200" dirty="0"/>
              <a:t>erteilt und</a:t>
            </a:r>
          </a:p>
          <a:p>
            <a:pPr marL="985838" indent="-625475">
              <a:lnSpc>
                <a:spcPct val="130000"/>
              </a:lnSpc>
              <a:spcBef>
                <a:spcPts val="600"/>
              </a:spcBef>
              <a:buFont typeface="Wingdings" panose="05000000000000000000" pitchFamily="2" charset="2"/>
              <a:buChar char="Ø"/>
            </a:pPr>
            <a:r>
              <a:rPr lang="de-DE" sz="2200" dirty="0"/>
              <a:t>kritischer Schutzbereich</a:t>
            </a:r>
          </a:p>
          <a:p>
            <a:pPr>
              <a:lnSpc>
                <a:spcPct val="130000"/>
              </a:lnSpc>
              <a:spcBef>
                <a:spcPts val="1200"/>
              </a:spcBef>
            </a:pPr>
            <a:r>
              <a:rPr lang="de-DE" sz="2200" dirty="0"/>
              <a:t>Familienrecherche z.B. über </a:t>
            </a:r>
            <a:r>
              <a:rPr lang="de-DE" sz="2200" dirty="0" err="1">
                <a:hlinkClick r:id="rId4"/>
              </a:rPr>
              <a:t>Depatisnet</a:t>
            </a:r>
            <a:endParaRPr lang="de-DE" sz="2200" dirty="0"/>
          </a:p>
          <a:p>
            <a:pPr>
              <a:lnSpc>
                <a:spcPct val="130000"/>
              </a:lnSpc>
              <a:spcBef>
                <a:spcPts val="1200"/>
              </a:spcBef>
            </a:pPr>
            <a:r>
              <a:rPr lang="de-DE" sz="2200" dirty="0"/>
              <a:t>Patentklassifikation für die </a:t>
            </a:r>
            <a:r>
              <a:rPr lang="de-DE" sz="2200" dirty="0">
                <a:hlinkClick r:id="rId5"/>
              </a:rPr>
              <a:t>Recherche</a:t>
            </a:r>
            <a:endParaRPr lang="de-DE" sz="2200" dirty="0"/>
          </a:p>
          <a:p>
            <a:pPr>
              <a:lnSpc>
                <a:spcPct val="130000"/>
              </a:lnSpc>
              <a:spcBef>
                <a:spcPts val="1200"/>
              </a:spcBef>
            </a:pPr>
            <a:r>
              <a:rPr lang="de-DE" sz="2200" dirty="0">
                <a:hlinkClick r:id="rId6"/>
              </a:rPr>
              <a:t>Ländercodes</a:t>
            </a:r>
            <a:endParaRPr lang="de-DE" sz="2200" dirty="0"/>
          </a:p>
        </p:txBody>
      </p:sp>
      <p:sp>
        <p:nvSpPr>
          <p:cNvPr id="5" name="Foliennummernplatzhalter 4"/>
          <p:cNvSpPr>
            <a:spLocks noGrp="1"/>
          </p:cNvSpPr>
          <p:nvPr>
            <p:ph type="sldNum" sz="quarter" idx="12"/>
          </p:nvPr>
        </p:nvSpPr>
        <p:spPr/>
        <p:txBody>
          <a:bodyPr/>
          <a:lstStyle/>
          <a:p>
            <a:fld id="{C6839156-0AB0-4DF6-B272-47750D79F21E}" type="slidenum">
              <a:rPr lang="de-DE" smtClean="0"/>
              <a:t>131</a:t>
            </a:fld>
            <a:endParaRPr lang="de-DE"/>
          </a:p>
        </p:txBody>
      </p:sp>
    </p:spTree>
    <p:extLst>
      <p:ext uri="{BB962C8B-B14F-4D97-AF65-F5344CB8AC3E}">
        <p14:creationId xmlns:p14="http://schemas.microsoft.com/office/powerpoint/2010/main" val="6874149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491064" cy="648072"/>
          </a:xfrm>
        </p:spPr>
        <p:txBody>
          <a:bodyPr>
            <a:normAutofit/>
          </a:bodyPr>
          <a:lstStyle/>
          <a:p>
            <a:r>
              <a:rPr lang="de-DE" sz="3600" dirty="0"/>
              <a:t>20 oder 21 Jahre Schutz?</a:t>
            </a:r>
          </a:p>
        </p:txBody>
      </p:sp>
      <p:sp>
        <p:nvSpPr>
          <p:cNvPr id="3" name="Inhaltsplatzhalter 2"/>
          <p:cNvSpPr>
            <a:spLocks noGrp="1"/>
          </p:cNvSpPr>
          <p:nvPr>
            <p:ph idx="1"/>
          </p:nvPr>
        </p:nvSpPr>
        <p:spPr>
          <a:xfrm>
            <a:off x="457200" y="1582069"/>
            <a:ext cx="6491064" cy="4285332"/>
          </a:xfrm>
        </p:spPr>
        <p:txBody>
          <a:bodyPr>
            <a:normAutofit fontScale="70000" lnSpcReduction="20000"/>
          </a:bodyPr>
          <a:lstStyle/>
          <a:p>
            <a:pPr>
              <a:lnSpc>
                <a:spcPct val="140000"/>
              </a:lnSpc>
              <a:spcBef>
                <a:spcPts val="1200"/>
              </a:spcBef>
            </a:pPr>
            <a:r>
              <a:rPr lang="de-DE" dirty="0"/>
              <a:t>Patente haben eine Schutzdauer von 20 Jahren.</a:t>
            </a:r>
          </a:p>
          <a:p>
            <a:pPr>
              <a:lnSpc>
                <a:spcPct val="140000"/>
              </a:lnSpc>
              <a:spcBef>
                <a:spcPts val="1200"/>
              </a:spcBef>
            </a:pPr>
            <a:r>
              <a:rPr lang="de-DE" dirty="0"/>
              <a:t>Wenn Sie aber erst eine nationale Anmeldung einreichen und am Ende des Prioritätsjahres eine weitere Anmeldung unter Inanspruchnahme der Priorität der Voranmeldung, dann haben Sie 21 Jahre Schutzdauer.</a:t>
            </a:r>
          </a:p>
          <a:p>
            <a:pPr>
              <a:lnSpc>
                <a:spcPct val="140000"/>
              </a:lnSpc>
              <a:spcBef>
                <a:spcPts val="1200"/>
              </a:spcBef>
            </a:pPr>
            <a:r>
              <a:rPr lang="de-DE" dirty="0"/>
              <a:t>Z.B. Deutsche Anmeldung und deutsche Nachanmeldung oder Deutsche Anmeldung und dann EP- oder PCT-Anmeldung</a:t>
            </a:r>
          </a:p>
        </p:txBody>
      </p:sp>
      <p:sp>
        <p:nvSpPr>
          <p:cNvPr id="4" name="Foliennummernplatzhalter 3"/>
          <p:cNvSpPr>
            <a:spLocks noGrp="1"/>
          </p:cNvSpPr>
          <p:nvPr>
            <p:ph type="sldNum" sz="quarter" idx="12"/>
          </p:nvPr>
        </p:nvSpPr>
        <p:spPr/>
        <p:txBody>
          <a:bodyPr/>
          <a:lstStyle/>
          <a:p>
            <a:fld id="{C6839156-0AB0-4DF6-B272-47750D79F21E}" type="slidenum">
              <a:rPr lang="de-DE" smtClean="0"/>
              <a:t>132</a:t>
            </a:fld>
            <a:endParaRPr lang="de-DE"/>
          </a:p>
        </p:txBody>
      </p:sp>
    </p:spTree>
    <p:extLst>
      <p:ext uri="{BB962C8B-B14F-4D97-AF65-F5344CB8AC3E}">
        <p14:creationId xmlns:p14="http://schemas.microsoft.com/office/powerpoint/2010/main" val="1034751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706090"/>
          </a:xfrm>
        </p:spPr>
        <p:txBody>
          <a:bodyPr>
            <a:normAutofit/>
          </a:bodyPr>
          <a:lstStyle/>
          <a:p>
            <a:r>
              <a:rPr lang="de-DE" sz="3200" dirty="0"/>
              <a:t>Aufbau einer Patentveröffentlichung</a:t>
            </a:r>
          </a:p>
        </p:txBody>
      </p:sp>
      <p:sp>
        <p:nvSpPr>
          <p:cNvPr id="3" name="Inhaltsplatzhalter 2"/>
          <p:cNvSpPr>
            <a:spLocks noGrp="1"/>
          </p:cNvSpPr>
          <p:nvPr>
            <p:ph idx="1"/>
          </p:nvPr>
        </p:nvSpPr>
        <p:spPr>
          <a:xfrm>
            <a:off x="457200" y="1052736"/>
            <a:ext cx="6707088" cy="5328591"/>
          </a:xfrm>
        </p:spPr>
        <p:txBody>
          <a:bodyPr>
            <a:normAutofit fontScale="55000" lnSpcReduction="20000"/>
          </a:bodyPr>
          <a:lstStyle/>
          <a:p>
            <a:r>
              <a:rPr lang="de-DE" sz="3600" dirty="0"/>
              <a:t>Wie liest man eine </a:t>
            </a:r>
            <a:r>
              <a:rPr lang="de-DE" sz="3600" dirty="0">
                <a:hlinkClick r:id="rId2"/>
              </a:rPr>
              <a:t>Patentveröffentlichung</a:t>
            </a:r>
            <a:r>
              <a:rPr lang="de-DE" sz="3600" dirty="0"/>
              <a:t>?</a:t>
            </a:r>
          </a:p>
          <a:p>
            <a:r>
              <a:rPr lang="de-DE" sz="3600" dirty="0">
                <a:hlinkClick r:id="rId3"/>
              </a:rPr>
              <a:t>Nummern</a:t>
            </a:r>
            <a:r>
              <a:rPr lang="de-DE" sz="3600" dirty="0"/>
              <a:t> auf dem Deckblatt</a:t>
            </a:r>
          </a:p>
          <a:p>
            <a:r>
              <a:rPr lang="de-DE" sz="3600" dirty="0"/>
              <a:t>Internationale Patentklassifikation </a:t>
            </a:r>
            <a:r>
              <a:rPr lang="de-DE" sz="3600" dirty="0">
                <a:hlinkClick r:id="rId4"/>
              </a:rPr>
              <a:t>IPC</a:t>
            </a:r>
            <a:endParaRPr lang="de-DE" sz="36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pPr marL="0" indent="0">
              <a:buNone/>
            </a:pPr>
            <a:endParaRPr lang="de-DE" sz="2000" dirty="0"/>
          </a:p>
          <a:p>
            <a:pPr marL="0" indent="0">
              <a:buNone/>
            </a:pPr>
            <a:r>
              <a:rPr lang="de-DE" sz="1500" dirty="0"/>
              <a:t>					</a:t>
            </a:r>
          </a:p>
          <a:p>
            <a:pPr marL="0" indent="0">
              <a:buNone/>
            </a:pPr>
            <a:endParaRPr lang="de-DE" sz="1500" dirty="0"/>
          </a:p>
          <a:p>
            <a:pPr marL="0" indent="0">
              <a:buNone/>
            </a:pPr>
            <a:endParaRPr lang="de-DE" sz="1500" dirty="0"/>
          </a:p>
          <a:p>
            <a:pPr marL="0" indent="0">
              <a:buNone/>
            </a:pPr>
            <a:r>
              <a:rPr lang="de-DE" sz="1500" dirty="0"/>
              <a:t>					Skript von  Yuriy </a:t>
            </a:r>
            <a:r>
              <a:rPr lang="de-DE" sz="1500" dirty="0" err="1"/>
              <a:t>Shkonda</a:t>
            </a:r>
            <a:r>
              <a:rPr lang="de-DE" sz="1500" dirty="0"/>
              <a:t> RWTH Aachen </a:t>
            </a:r>
          </a:p>
          <a:p>
            <a:endParaRPr lang="de-DE"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1" y="2060848"/>
            <a:ext cx="6714172" cy="427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liennummernplatzhalter 4"/>
          <p:cNvSpPr>
            <a:spLocks noGrp="1"/>
          </p:cNvSpPr>
          <p:nvPr>
            <p:ph type="sldNum" sz="quarter" idx="12"/>
          </p:nvPr>
        </p:nvSpPr>
        <p:spPr/>
        <p:txBody>
          <a:bodyPr/>
          <a:lstStyle/>
          <a:p>
            <a:fld id="{C6839156-0AB0-4DF6-B272-47750D79F21E}" type="slidenum">
              <a:rPr lang="de-DE" smtClean="0"/>
              <a:t>133</a:t>
            </a:fld>
            <a:endParaRPr lang="de-DE"/>
          </a:p>
        </p:txBody>
      </p:sp>
    </p:spTree>
    <p:extLst>
      <p:ext uri="{BB962C8B-B14F-4D97-AF65-F5344CB8AC3E}">
        <p14:creationId xmlns:p14="http://schemas.microsoft.com/office/powerpoint/2010/main" val="377866324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9500" y="350838"/>
            <a:ext cx="5765800" cy="728662"/>
          </a:xfrm>
        </p:spPr>
        <p:txBody>
          <a:bodyPr>
            <a:normAutofit fontScale="90000"/>
          </a:bodyPr>
          <a:lstStyle/>
          <a:p>
            <a:r>
              <a:rPr lang="de-DE" sz="3600" dirty="0"/>
              <a:t>Freedom </a:t>
            </a:r>
            <a:r>
              <a:rPr lang="de-DE" sz="3600" dirty="0" err="1"/>
              <a:t>to</a:t>
            </a:r>
            <a:r>
              <a:rPr lang="de-DE" sz="3600" dirty="0"/>
              <a:t> </a:t>
            </a:r>
            <a:r>
              <a:rPr lang="de-DE" sz="3600" dirty="0" err="1"/>
              <a:t>operate</a:t>
            </a:r>
            <a:r>
              <a:rPr lang="de-DE" sz="3600" dirty="0"/>
              <a:t> Recherche</a:t>
            </a:r>
          </a:p>
        </p:txBody>
      </p:sp>
      <p:sp>
        <p:nvSpPr>
          <p:cNvPr id="3" name="Inhaltsplatzhalter 2"/>
          <p:cNvSpPr>
            <a:spLocks noGrp="1"/>
          </p:cNvSpPr>
          <p:nvPr>
            <p:ph idx="1"/>
          </p:nvPr>
        </p:nvSpPr>
        <p:spPr>
          <a:xfrm>
            <a:off x="457200" y="1193800"/>
            <a:ext cx="6845300" cy="5473700"/>
          </a:xfrm>
        </p:spPr>
        <p:txBody>
          <a:bodyPr>
            <a:normAutofit fontScale="62500" lnSpcReduction="20000"/>
          </a:bodyPr>
          <a:lstStyle/>
          <a:p>
            <a:pPr>
              <a:lnSpc>
                <a:spcPct val="140000"/>
              </a:lnSpc>
              <a:spcBef>
                <a:spcPts val="1200"/>
              </a:spcBef>
            </a:pPr>
            <a:r>
              <a:rPr lang="de-DE" dirty="0"/>
              <a:t>Hier geht es darum, ob man etwas neues verkaufen darf - es könnte ja sein, dass ein Patent eines anderen im Weg ist.</a:t>
            </a:r>
          </a:p>
          <a:p>
            <a:pPr>
              <a:lnSpc>
                <a:spcPct val="140000"/>
              </a:lnSpc>
              <a:spcBef>
                <a:spcPts val="1200"/>
              </a:spcBef>
            </a:pPr>
            <a:r>
              <a:rPr lang="de-DE" dirty="0"/>
              <a:t>Es geht somit nur um bereits erteilte Patente und Anmeldungen, die zu gefährlichen Patenten werden könnten.</a:t>
            </a:r>
          </a:p>
          <a:p>
            <a:pPr>
              <a:lnSpc>
                <a:spcPct val="140000"/>
              </a:lnSpc>
              <a:spcBef>
                <a:spcPts val="1200"/>
              </a:spcBef>
            </a:pPr>
            <a:r>
              <a:rPr lang="de-DE" dirty="0"/>
              <a:t>Da die Laufzeit von Patenten weltweit maximal 20 Jahre ist, sind Patentveröffentlichungen, die älter als 20 Jahre sind, nicht mehr relevant.</a:t>
            </a:r>
          </a:p>
          <a:p>
            <a:pPr>
              <a:lnSpc>
                <a:spcPct val="140000"/>
              </a:lnSpc>
              <a:spcBef>
                <a:spcPts val="1200"/>
              </a:spcBef>
            </a:pPr>
            <a:r>
              <a:rPr lang="de-DE" dirty="0"/>
              <a:t>Nur im Pharmabereich gibt es ergänzende Schutzzertifikate, die die Laufdauer eines Patents verlängern können.</a:t>
            </a:r>
          </a:p>
          <a:p>
            <a:pPr>
              <a:lnSpc>
                <a:spcPct val="140000"/>
              </a:lnSpc>
              <a:spcBef>
                <a:spcPts val="1200"/>
              </a:spcBef>
            </a:pPr>
            <a:r>
              <a:rPr lang="de-DE" dirty="0"/>
              <a:t>Es geht somit um die Recherche von Patentveröffentlichungen, um die Ermittlung des Rechtsstands und der Patentfamilie und die Analyse des Schutzbereichs des Patents</a:t>
            </a:r>
          </a:p>
        </p:txBody>
      </p:sp>
      <p:sp>
        <p:nvSpPr>
          <p:cNvPr id="5" name="Foliennummernplatzhalter 4"/>
          <p:cNvSpPr>
            <a:spLocks noGrp="1"/>
          </p:cNvSpPr>
          <p:nvPr>
            <p:ph type="sldNum" sz="quarter" idx="12"/>
          </p:nvPr>
        </p:nvSpPr>
        <p:spPr/>
        <p:txBody>
          <a:bodyPr/>
          <a:lstStyle/>
          <a:p>
            <a:fld id="{C6839156-0AB0-4DF6-B272-47750D79F21E}" type="slidenum">
              <a:rPr lang="de-DE" smtClean="0"/>
              <a:t>134</a:t>
            </a:fld>
            <a:endParaRPr lang="de-DE"/>
          </a:p>
        </p:txBody>
      </p:sp>
    </p:spTree>
    <p:extLst>
      <p:ext uri="{BB962C8B-B14F-4D97-AF65-F5344CB8AC3E}">
        <p14:creationId xmlns:p14="http://schemas.microsoft.com/office/powerpoint/2010/main" val="14875443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6600" y="274638"/>
            <a:ext cx="5918200" cy="893762"/>
          </a:xfrm>
        </p:spPr>
        <p:txBody>
          <a:bodyPr>
            <a:normAutofit/>
          </a:bodyPr>
          <a:lstStyle/>
          <a:p>
            <a:r>
              <a:rPr lang="de-DE" sz="3600" dirty="0"/>
              <a:t>Stand der Technik Recherche</a:t>
            </a:r>
          </a:p>
        </p:txBody>
      </p:sp>
      <p:sp>
        <p:nvSpPr>
          <p:cNvPr id="3" name="Inhaltsplatzhalter 2"/>
          <p:cNvSpPr>
            <a:spLocks noGrp="1"/>
          </p:cNvSpPr>
          <p:nvPr>
            <p:ph idx="1"/>
          </p:nvPr>
        </p:nvSpPr>
        <p:spPr>
          <a:xfrm>
            <a:off x="342900" y="1028700"/>
            <a:ext cx="6718300" cy="5702300"/>
          </a:xfrm>
        </p:spPr>
        <p:txBody>
          <a:bodyPr>
            <a:normAutofit fontScale="70000" lnSpcReduction="20000"/>
          </a:bodyPr>
          <a:lstStyle/>
          <a:p>
            <a:pPr>
              <a:lnSpc>
                <a:spcPct val="140000"/>
              </a:lnSpc>
              <a:spcBef>
                <a:spcPts val="1200"/>
              </a:spcBef>
            </a:pPr>
            <a:r>
              <a:rPr lang="de-DE" dirty="0"/>
              <a:t>Da jede Veröffentlichung vor dem Anmeldedatum irgendwo auf der Welt einer Patenterteilung im Wege steht, sind die Patentämter auf Stand der Technik Recherchen spezialisiert</a:t>
            </a:r>
          </a:p>
          <a:p>
            <a:pPr>
              <a:lnSpc>
                <a:spcPct val="140000"/>
              </a:lnSpc>
              <a:spcBef>
                <a:spcPts val="1200"/>
              </a:spcBef>
            </a:pPr>
            <a:r>
              <a:rPr lang="de-DE" dirty="0"/>
              <a:t>Hier zählen sogar nur gesprochene Vorträge, Zeitschriften, Werbeanzeigen, etc.</a:t>
            </a:r>
          </a:p>
          <a:p>
            <a:pPr>
              <a:lnSpc>
                <a:spcPct val="140000"/>
              </a:lnSpc>
              <a:spcBef>
                <a:spcPts val="1200"/>
              </a:spcBef>
            </a:pPr>
            <a:r>
              <a:rPr lang="de-DE" dirty="0"/>
              <a:t>Meistens werden von den Ämtern aber Patent-dokumente vorgelegt, da die gut klassifiziert und recherchierbar sind</a:t>
            </a:r>
          </a:p>
          <a:p>
            <a:pPr>
              <a:lnSpc>
                <a:spcPct val="140000"/>
              </a:lnSpc>
              <a:spcBef>
                <a:spcPts val="1200"/>
              </a:spcBef>
            </a:pPr>
            <a:r>
              <a:rPr lang="de-DE" dirty="0"/>
              <a:t>Auch eigene Veröffentlichungen sind patenthindernd.</a:t>
            </a:r>
          </a:p>
          <a:p>
            <a:pPr>
              <a:lnSpc>
                <a:spcPct val="140000"/>
              </a:lnSpc>
              <a:spcBef>
                <a:spcPts val="1200"/>
              </a:spcBef>
            </a:pPr>
            <a:r>
              <a:rPr lang="de-DE" dirty="0"/>
              <a:t>Nur das Gebrauchsmustergesetz gewährt dem Erfinder eine Neuheitsschonfrist von 6 Monaten  </a:t>
            </a:r>
          </a:p>
        </p:txBody>
      </p:sp>
      <p:sp>
        <p:nvSpPr>
          <p:cNvPr id="5" name="Foliennummernplatzhalter 4"/>
          <p:cNvSpPr>
            <a:spLocks noGrp="1"/>
          </p:cNvSpPr>
          <p:nvPr>
            <p:ph type="sldNum" sz="quarter" idx="12"/>
          </p:nvPr>
        </p:nvSpPr>
        <p:spPr/>
        <p:txBody>
          <a:bodyPr/>
          <a:lstStyle/>
          <a:p>
            <a:fld id="{C6839156-0AB0-4DF6-B272-47750D79F21E}" type="slidenum">
              <a:rPr lang="de-DE" smtClean="0"/>
              <a:t>135</a:t>
            </a:fld>
            <a:endParaRPr lang="de-DE"/>
          </a:p>
        </p:txBody>
      </p:sp>
    </p:spTree>
    <p:extLst>
      <p:ext uri="{BB962C8B-B14F-4D97-AF65-F5344CB8AC3E}">
        <p14:creationId xmlns:p14="http://schemas.microsoft.com/office/powerpoint/2010/main" val="3891629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337300" cy="957262"/>
          </a:xfrm>
        </p:spPr>
        <p:txBody>
          <a:bodyPr>
            <a:normAutofit/>
          </a:bodyPr>
          <a:lstStyle/>
          <a:p>
            <a:r>
              <a:rPr lang="de-DE" sz="3600" dirty="0"/>
              <a:t>Eigene Recherche</a:t>
            </a:r>
          </a:p>
        </p:txBody>
      </p:sp>
      <p:sp>
        <p:nvSpPr>
          <p:cNvPr id="3" name="Inhaltsplatzhalter 2"/>
          <p:cNvSpPr>
            <a:spLocks noGrp="1"/>
          </p:cNvSpPr>
          <p:nvPr>
            <p:ph idx="1"/>
          </p:nvPr>
        </p:nvSpPr>
        <p:spPr>
          <a:xfrm>
            <a:off x="457200" y="1282700"/>
            <a:ext cx="6491064" cy="4991100"/>
          </a:xfrm>
        </p:spPr>
        <p:txBody>
          <a:bodyPr>
            <a:noAutofit/>
          </a:bodyPr>
          <a:lstStyle/>
          <a:p>
            <a:pPr marL="0" indent="0">
              <a:lnSpc>
                <a:spcPct val="140000"/>
              </a:lnSpc>
              <a:spcBef>
                <a:spcPts val="1200"/>
              </a:spcBef>
              <a:buNone/>
            </a:pPr>
            <a:r>
              <a:rPr lang="de-DE" sz="2200" dirty="0" err="1">
                <a:hlinkClick r:id="rId2"/>
              </a:rPr>
              <a:t>Depatisnet</a:t>
            </a:r>
            <a:r>
              <a:rPr lang="de-DE" sz="2200" dirty="0"/>
              <a:t> (Datenbank des DPMA)</a:t>
            </a:r>
          </a:p>
          <a:p>
            <a:pPr marL="0" indent="0">
              <a:lnSpc>
                <a:spcPct val="140000"/>
              </a:lnSpc>
              <a:spcBef>
                <a:spcPts val="1200"/>
              </a:spcBef>
              <a:buNone/>
            </a:pPr>
            <a:r>
              <a:rPr lang="de-DE" sz="2200" dirty="0"/>
              <a:t>	Basis, Erweitert, Experte</a:t>
            </a:r>
            <a:endParaRPr lang="de-DE" sz="2200" dirty="0">
              <a:hlinkClick r:id="rId3"/>
            </a:endParaRPr>
          </a:p>
          <a:p>
            <a:pPr marL="0" indent="0">
              <a:lnSpc>
                <a:spcPct val="140000"/>
              </a:lnSpc>
              <a:spcBef>
                <a:spcPts val="1200"/>
              </a:spcBef>
              <a:buNone/>
            </a:pPr>
            <a:r>
              <a:rPr lang="de-DE" sz="2200" dirty="0" err="1">
                <a:hlinkClick r:id="rId3"/>
              </a:rPr>
              <a:t>Espacenet</a:t>
            </a:r>
            <a:r>
              <a:rPr lang="de-DE" sz="2200" dirty="0"/>
              <a:t> (Datenbank des EPA)</a:t>
            </a:r>
          </a:p>
          <a:p>
            <a:pPr marL="0" indent="0">
              <a:lnSpc>
                <a:spcPct val="140000"/>
              </a:lnSpc>
              <a:spcBef>
                <a:spcPts val="1200"/>
              </a:spcBef>
              <a:buNone/>
            </a:pPr>
            <a:r>
              <a:rPr lang="de-DE" sz="2200" dirty="0"/>
              <a:t>	z.B. auch mit erweiterter Suche</a:t>
            </a:r>
          </a:p>
          <a:p>
            <a:pPr marL="0" indent="0">
              <a:lnSpc>
                <a:spcPct val="140000"/>
              </a:lnSpc>
              <a:spcBef>
                <a:spcPts val="1200"/>
              </a:spcBef>
              <a:buNone/>
            </a:pPr>
            <a:r>
              <a:rPr lang="de-DE" sz="2200" dirty="0">
                <a:hlinkClick r:id="rId4"/>
              </a:rPr>
              <a:t>USPTO</a:t>
            </a:r>
            <a:r>
              <a:rPr lang="de-DE" sz="2200" dirty="0"/>
              <a:t> (Datenbank des Patentamtes der USA)</a:t>
            </a:r>
          </a:p>
          <a:p>
            <a:pPr marL="0" indent="0">
              <a:lnSpc>
                <a:spcPct val="140000"/>
              </a:lnSpc>
              <a:spcBef>
                <a:spcPts val="1200"/>
              </a:spcBef>
              <a:buNone/>
            </a:pPr>
            <a:r>
              <a:rPr lang="de-DE" sz="2200" dirty="0" err="1">
                <a:hlinkClick r:id="rId5"/>
              </a:rPr>
              <a:t>Octimine</a:t>
            </a:r>
            <a:r>
              <a:rPr lang="de-DE" sz="2200" dirty="0"/>
              <a:t> (semantisches Recherchetool)	</a:t>
            </a:r>
          </a:p>
          <a:p>
            <a:pPr marL="0" indent="0">
              <a:lnSpc>
                <a:spcPct val="140000"/>
              </a:lnSpc>
              <a:spcBef>
                <a:spcPts val="1200"/>
              </a:spcBef>
              <a:buNone/>
            </a:pPr>
            <a:r>
              <a:rPr lang="de-DE" sz="2200" dirty="0">
                <a:hlinkClick r:id="rId6"/>
              </a:rPr>
              <a:t>Patentinformationszentrum der RWTH </a:t>
            </a:r>
            <a:r>
              <a:rPr lang="de-DE" sz="2200" dirty="0"/>
              <a:t>…</a:t>
            </a:r>
          </a:p>
          <a:p>
            <a:pPr marL="0" indent="0">
              <a:lnSpc>
                <a:spcPct val="140000"/>
              </a:lnSpc>
              <a:spcBef>
                <a:spcPts val="1200"/>
              </a:spcBef>
              <a:buNone/>
            </a:pPr>
            <a:r>
              <a:rPr lang="de-DE" sz="2200" dirty="0">
                <a:hlinkClick r:id="rId7"/>
              </a:rPr>
              <a:t>Blue Patent Recherchen</a:t>
            </a:r>
            <a:endParaRPr lang="de-DE" sz="2200" dirty="0"/>
          </a:p>
        </p:txBody>
      </p:sp>
      <p:sp>
        <p:nvSpPr>
          <p:cNvPr id="5" name="Foliennummernplatzhalter 4"/>
          <p:cNvSpPr>
            <a:spLocks noGrp="1"/>
          </p:cNvSpPr>
          <p:nvPr>
            <p:ph type="sldNum" sz="quarter" idx="12"/>
          </p:nvPr>
        </p:nvSpPr>
        <p:spPr/>
        <p:txBody>
          <a:bodyPr/>
          <a:lstStyle/>
          <a:p>
            <a:fld id="{C6839156-0AB0-4DF6-B272-47750D79F21E}" type="slidenum">
              <a:rPr lang="de-DE" smtClean="0"/>
              <a:t>136</a:t>
            </a:fld>
            <a:endParaRPr lang="de-DE"/>
          </a:p>
        </p:txBody>
      </p:sp>
    </p:spTree>
    <p:extLst>
      <p:ext uri="{BB962C8B-B14F-4D97-AF65-F5344CB8AC3E}">
        <p14:creationId xmlns:p14="http://schemas.microsoft.com/office/powerpoint/2010/main" val="109193877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Rechercheaufwand</a:t>
            </a:r>
          </a:p>
        </p:txBody>
      </p:sp>
      <p:sp>
        <p:nvSpPr>
          <p:cNvPr id="5" name="Inhaltsplatzhalter 4"/>
          <p:cNvSpPr>
            <a:spLocks noGrp="1"/>
          </p:cNvSpPr>
          <p:nvPr>
            <p:ph idx="1"/>
          </p:nvPr>
        </p:nvSpPr>
        <p:spPr>
          <a:xfrm>
            <a:off x="482600" y="1339850"/>
            <a:ext cx="6491064" cy="5276850"/>
          </a:xfrm>
        </p:spPr>
        <p:txBody>
          <a:bodyPr>
            <a:normAutofit/>
          </a:bodyPr>
          <a:lstStyle/>
          <a:p>
            <a:pPr>
              <a:lnSpc>
                <a:spcPct val="130000"/>
              </a:lnSpc>
              <a:spcBef>
                <a:spcPts val="1200"/>
              </a:spcBef>
            </a:pPr>
            <a:r>
              <a:rPr lang="de-DE" sz="2400" dirty="0"/>
              <a:t>Wenn wir auf der x-Achse die Zeit oder den Aufwand eintragen, dann sehen wir, dass sich die auf der y-Achse abgelesene Qualität asymptotisch einem Grenzwert nähert.</a:t>
            </a:r>
          </a:p>
          <a:p>
            <a:pPr>
              <a:lnSpc>
                <a:spcPct val="130000"/>
              </a:lnSpc>
              <a:spcBef>
                <a:spcPts val="1200"/>
              </a:spcBef>
            </a:pPr>
            <a:endParaRPr lang="de-DE" sz="2400" dirty="0"/>
          </a:p>
          <a:p>
            <a:pPr>
              <a:lnSpc>
                <a:spcPct val="130000"/>
              </a:lnSpc>
              <a:spcBef>
                <a:spcPts val="1200"/>
              </a:spcBef>
            </a:pPr>
            <a:endParaRPr lang="de-DE" sz="2400" dirty="0"/>
          </a:p>
          <a:p>
            <a:pPr marL="0" indent="0">
              <a:lnSpc>
                <a:spcPct val="130000"/>
              </a:lnSpc>
              <a:spcBef>
                <a:spcPts val="1200"/>
              </a:spcBef>
              <a:buNone/>
            </a:pPr>
            <a:endParaRPr lang="de-DE" sz="2400" dirty="0"/>
          </a:p>
          <a:p>
            <a:pPr>
              <a:lnSpc>
                <a:spcPct val="130000"/>
              </a:lnSpc>
              <a:spcBef>
                <a:spcPts val="1200"/>
              </a:spcBef>
            </a:pPr>
            <a:r>
              <a:rPr lang="de-DE" sz="2400" dirty="0"/>
              <a:t>Ewiges Recherchieren bringt somit immer weniger pro Zeiteinheit</a:t>
            </a:r>
          </a:p>
        </p:txBody>
      </p:sp>
      <p:pic>
        <p:nvPicPr>
          <p:cNvPr id="6" name="Inhaltsplatzhalter 3" descr="http://www.chemgapedia.de/vsengine/media/vsc/de/ch/13/pc/kinetik/katalyse/images/mich23.gif"/>
          <p:cNvPicPr>
            <a:picLocks/>
          </p:cNvPicPr>
          <p:nvPr/>
        </p:nvPicPr>
        <p:blipFill rotWithShape="1">
          <a:blip r:embed="rId2">
            <a:extLst>
              <a:ext uri="{28A0092B-C50C-407E-A947-70E740481C1C}">
                <a14:useLocalDpi xmlns:a14="http://schemas.microsoft.com/office/drawing/2010/main" val="0"/>
              </a:ext>
            </a:extLst>
          </a:blip>
          <a:srcRect l="5914" r="10932" b="10703"/>
          <a:stretch/>
        </p:blipFill>
        <p:spPr bwMode="auto">
          <a:xfrm>
            <a:off x="863600" y="3378200"/>
            <a:ext cx="4254500" cy="1752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24193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Amtliche Recherche</a:t>
            </a:r>
          </a:p>
        </p:txBody>
      </p:sp>
      <p:sp>
        <p:nvSpPr>
          <p:cNvPr id="3" name="Inhaltsplatzhalter 2"/>
          <p:cNvSpPr>
            <a:spLocks noGrp="1"/>
          </p:cNvSpPr>
          <p:nvPr>
            <p:ph idx="1"/>
          </p:nvPr>
        </p:nvSpPr>
        <p:spPr>
          <a:xfrm>
            <a:off x="457200" y="1412776"/>
            <a:ext cx="6491064" cy="4772124"/>
          </a:xfrm>
        </p:spPr>
        <p:txBody>
          <a:bodyPr>
            <a:noAutofit/>
          </a:bodyPr>
          <a:lstStyle/>
          <a:p>
            <a:pPr marL="0" indent="0">
              <a:lnSpc>
                <a:spcPct val="120000"/>
              </a:lnSpc>
              <a:spcBef>
                <a:spcPts val="1200"/>
              </a:spcBef>
              <a:buNone/>
            </a:pPr>
            <a:r>
              <a:rPr lang="de-DE" sz="2200" dirty="0"/>
              <a:t>Patentanmeldung einreichen</a:t>
            </a:r>
          </a:p>
          <a:p>
            <a:pPr marL="0" indent="0">
              <a:lnSpc>
                <a:spcPct val="120000"/>
              </a:lnSpc>
              <a:spcBef>
                <a:spcPts val="1200"/>
              </a:spcBef>
              <a:buNone/>
            </a:pPr>
            <a:r>
              <a:rPr lang="de-DE" sz="2200" dirty="0"/>
              <a:t>Amtsgebühr bezahlen</a:t>
            </a:r>
          </a:p>
          <a:p>
            <a:pPr marL="0" indent="0">
              <a:lnSpc>
                <a:spcPct val="120000"/>
              </a:lnSpc>
              <a:spcBef>
                <a:spcPts val="1200"/>
              </a:spcBef>
              <a:buNone/>
            </a:pPr>
            <a:r>
              <a:rPr lang="de-DE" sz="2200" dirty="0"/>
              <a:t>	DPMA 40 - 60 Euro 	(EPA 125 – 260)</a:t>
            </a:r>
          </a:p>
          <a:p>
            <a:pPr marL="0" indent="0">
              <a:lnSpc>
                <a:spcPct val="120000"/>
              </a:lnSpc>
              <a:spcBef>
                <a:spcPts val="1200"/>
              </a:spcBef>
              <a:buNone/>
            </a:pPr>
            <a:r>
              <a:rPr lang="de-DE" sz="2200" dirty="0"/>
              <a:t>Recherchegebühr bezahlen DPMA </a:t>
            </a:r>
          </a:p>
          <a:p>
            <a:pPr marL="0" indent="0">
              <a:lnSpc>
                <a:spcPct val="120000"/>
              </a:lnSpc>
              <a:spcBef>
                <a:spcPts val="1200"/>
              </a:spcBef>
              <a:buNone/>
            </a:pPr>
            <a:r>
              <a:rPr lang="de-DE" sz="2200" dirty="0"/>
              <a:t>	DPMA 300 Euro 		(EPA 1350)</a:t>
            </a:r>
          </a:p>
          <a:p>
            <a:pPr marL="0" indent="0">
              <a:lnSpc>
                <a:spcPct val="120000"/>
              </a:lnSpc>
              <a:spcBef>
                <a:spcPts val="1200"/>
              </a:spcBef>
              <a:buNone/>
            </a:pPr>
            <a:r>
              <a:rPr lang="de-DE" sz="2200" dirty="0"/>
              <a:t>Die Recherche wird in der Regel 4 bis 8 Monate nach dem ersten Anmeldetag durchgeführt, da das Amt erst dann alle relevanten Dokumente  vorliegen hat.</a:t>
            </a:r>
          </a:p>
          <a:p>
            <a:pPr marL="0" indent="0">
              <a:lnSpc>
                <a:spcPct val="120000"/>
              </a:lnSpc>
              <a:spcBef>
                <a:spcPts val="1200"/>
              </a:spcBef>
              <a:buNone/>
            </a:pPr>
            <a:r>
              <a:rPr lang="de-DE" sz="2200" dirty="0"/>
              <a:t>Vorteil: professionell und früher Anmeldetag</a:t>
            </a:r>
          </a:p>
        </p:txBody>
      </p:sp>
      <p:sp>
        <p:nvSpPr>
          <p:cNvPr id="5" name="Foliennummernplatzhalter 4"/>
          <p:cNvSpPr>
            <a:spLocks noGrp="1"/>
          </p:cNvSpPr>
          <p:nvPr>
            <p:ph type="sldNum" sz="quarter" idx="12"/>
          </p:nvPr>
        </p:nvSpPr>
        <p:spPr/>
        <p:txBody>
          <a:bodyPr/>
          <a:lstStyle/>
          <a:p>
            <a:fld id="{C6839156-0AB0-4DF6-B272-47750D79F21E}" type="slidenum">
              <a:rPr lang="de-DE" smtClean="0"/>
              <a:t>138</a:t>
            </a:fld>
            <a:endParaRPr lang="de-DE"/>
          </a:p>
        </p:txBody>
      </p:sp>
    </p:spTree>
    <p:extLst>
      <p:ext uri="{BB962C8B-B14F-4D97-AF65-F5344CB8AC3E}">
        <p14:creationId xmlns:p14="http://schemas.microsoft.com/office/powerpoint/2010/main" val="23509346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600" dirty="0"/>
              <a:t>Idee wurde in der Recherche gefunden und nun?</a:t>
            </a:r>
          </a:p>
        </p:txBody>
      </p:sp>
      <p:sp>
        <p:nvSpPr>
          <p:cNvPr id="3" name="Inhaltsplatzhalter 2"/>
          <p:cNvSpPr>
            <a:spLocks noGrp="1"/>
          </p:cNvSpPr>
          <p:nvPr>
            <p:ph idx="1"/>
          </p:nvPr>
        </p:nvSpPr>
        <p:spPr>
          <a:xfrm>
            <a:off x="467544" y="1916833"/>
            <a:ext cx="6491064" cy="3975968"/>
          </a:xfrm>
        </p:spPr>
        <p:txBody>
          <a:bodyPr>
            <a:normAutofit fontScale="70000" lnSpcReduction="20000"/>
          </a:bodyPr>
          <a:lstStyle/>
          <a:p>
            <a:pPr>
              <a:lnSpc>
                <a:spcPct val="140000"/>
              </a:lnSpc>
              <a:spcBef>
                <a:spcPts val="1200"/>
              </a:spcBef>
            </a:pPr>
            <a:r>
              <a:rPr lang="de-DE" dirty="0"/>
              <a:t>Nochmals genau prüfen, ob das wirklich die eigene Idee ist</a:t>
            </a:r>
          </a:p>
          <a:p>
            <a:pPr>
              <a:lnSpc>
                <a:spcPct val="140000"/>
              </a:lnSpc>
              <a:spcBef>
                <a:spcPts val="1200"/>
              </a:spcBef>
            </a:pPr>
            <a:r>
              <a:rPr lang="de-DE" dirty="0"/>
              <a:t>Vielleicht gibt die gefundene Veröffentlichung eine Anregung, es noch besser zu machen</a:t>
            </a:r>
          </a:p>
          <a:p>
            <a:pPr>
              <a:lnSpc>
                <a:spcPct val="140000"/>
              </a:lnSpc>
              <a:spcBef>
                <a:spcPts val="1200"/>
              </a:spcBef>
            </a:pPr>
            <a:r>
              <a:rPr lang="de-DE" dirty="0"/>
              <a:t>Rechtsstand und Akteneinsicht, um zu sehen, ob ein rechtskräftiges Schutzrecht vorliegt</a:t>
            </a:r>
          </a:p>
          <a:p>
            <a:pPr>
              <a:lnSpc>
                <a:spcPct val="140000"/>
              </a:lnSpc>
              <a:spcBef>
                <a:spcPts val="1200"/>
              </a:spcBef>
            </a:pPr>
            <a:r>
              <a:rPr lang="de-DE" dirty="0"/>
              <a:t>Mitbenutzungsrecht klären. Viele Anmelder konnten zwar anmelden aber nicht vermarkten</a:t>
            </a:r>
          </a:p>
        </p:txBody>
      </p:sp>
      <p:sp>
        <p:nvSpPr>
          <p:cNvPr id="5" name="Foliennummernplatzhalter 4"/>
          <p:cNvSpPr>
            <a:spLocks noGrp="1"/>
          </p:cNvSpPr>
          <p:nvPr>
            <p:ph type="sldNum" sz="quarter" idx="12"/>
          </p:nvPr>
        </p:nvSpPr>
        <p:spPr/>
        <p:txBody>
          <a:bodyPr/>
          <a:lstStyle/>
          <a:p>
            <a:fld id="{C6839156-0AB0-4DF6-B272-47750D79F21E}" type="slidenum">
              <a:rPr lang="de-DE" smtClean="0"/>
              <a:t>139</a:t>
            </a:fld>
            <a:endParaRPr lang="de-DE"/>
          </a:p>
        </p:txBody>
      </p:sp>
    </p:spTree>
    <p:extLst>
      <p:ext uri="{BB962C8B-B14F-4D97-AF65-F5344CB8AC3E}">
        <p14:creationId xmlns:p14="http://schemas.microsoft.com/office/powerpoint/2010/main" val="2275460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491064" cy="648072"/>
          </a:xfrm>
        </p:spPr>
        <p:txBody>
          <a:bodyPr>
            <a:normAutofit/>
          </a:bodyPr>
          <a:lstStyle/>
          <a:p>
            <a:r>
              <a:rPr lang="de-DE" sz="3600" dirty="0"/>
              <a:t>Vision</a:t>
            </a:r>
          </a:p>
        </p:txBody>
      </p:sp>
      <p:sp>
        <p:nvSpPr>
          <p:cNvPr id="3" name="Inhaltsplatzhalter 2"/>
          <p:cNvSpPr>
            <a:spLocks noGrp="1"/>
          </p:cNvSpPr>
          <p:nvPr>
            <p:ph idx="1"/>
          </p:nvPr>
        </p:nvSpPr>
        <p:spPr/>
        <p:txBody>
          <a:bodyPr>
            <a:normAutofit fontScale="92500" lnSpcReduction="20000"/>
          </a:bodyPr>
          <a:lstStyle/>
          <a:p>
            <a:pPr marL="0" indent="0">
              <a:lnSpc>
                <a:spcPct val="120000"/>
              </a:lnSpc>
              <a:spcBef>
                <a:spcPts val="1200"/>
              </a:spcBef>
              <a:buNone/>
              <a:tabLst>
                <a:tab pos="444500" algn="l"/>
              </a:tabLst>
            </a:pPr>
            <a:r>
              <a:rPr lang="de-DE" dirty="0"/>
              <a:t>Wir können am Schluss als Gruppe für Dritte gegen Bezahlung </a:t>
            </a:r>
          </a:p>
          <a:p>
            <a:pPr>
              <a:lnSpc>
                <a:spcPct val="120000"/>
              </a:lnSpc>
              <a:spcBef>
                <a:spcPts val="1200"/>
              </a:spcBef>
              <a:buFont typeface="Wingdings" panose="05000000000000000000" pitchFamily="2" charset="2"/>
              <a:buChar char="Ø"/>
              <a:tabLst>
                <a:tab pos="444500" algn="l"/>
              </a:tabLst>
            </a:pPr>
            <a:r>
              <a:rPr lang="de-DE" dirty="0"/>
              <a:t> technische Aufgaben lösen,</a:t>
            </a:r>
          </a:p>
          <a:p>
            <a:pPr>
              <a:lnSpc>
                <a:spcPct val="120000"/>
              </a:lnSpc>
              <a:spcBef>
                <a:spcPts val="1200"/>
              </a:spcBef>
              <a:buFont typeface="Wingdings" panose="05000000000000000000" pitchFamily="2" charset="2"/>
              <a:buChar char="Ø"/>
              <a:tabLst>
                <a:tab pos="444500" algn="l"/>
              </a:tabLst>
            </a:pPr>
            <a:r>
              <a:rPr lang="de-DE" dirty="0"/>
              <a:t> dazu recherchieren,</a:t>
            </a:r>
          </a:p>
          <a:p>
            <a:pPr>
              <a:lnSpc>
                <a:spcPct val="120000"/>
              </a:lnSpc>
              <a:spcBef>
                <a:spcPts val="1200"/>
              </a:spcBef>
              <a:buFont typeface="Wingdings" panose="05000000000000000000" pitchFamily="2" charset="2"/>
              <a:buChar char="Ø"/>
              <a:tabLst>
                <a:tab pos="444500" algn="l"/>
              </a:tabLst>
            </a:pPr>
            <a:r>
              <a:rPr lang="de-DE" dirty="0"/>
              <a:t> alle Möglichkeiten anmelden,</a:t>
            </a:r>
          </a:p>
          <a:p>
            <a:pPr>
              <a:lnSpc>
                <a:spcPct val="120000"/>
              </a:lnSpc>
              <a:spcBef>
                <a:spcPts val="1200"/>
              </a:spcBef>
              <a:buFont typeface="Wingdings" panose="05000000000000000000" pitchFamily="2" charset="2"/>
              <a:buChar char="Ø"/>
              <a:tabLst>
                <a:tab pos="444500" algn="l"/>
              </a:tabLst>
            </a:pPr>
            <a:r>
              <a:rPr lang="de-DE" dirty="0"/>
              <a:t> beim Amt recherchieren lassen</a:t>
            </a:r>
          </a:p>
          <a:p>
            <a:pPr marL="444500" indent="-444500">
              <a:lnSpc>
                <a:spcPct val="120000"/>
              </a:lnSpc>
              <a:spcBef>
                <a:spcPts val="1200"/>
              </a:spcBef>
              <a:buFont typeface="Wingdings" panose="05000000000000000000" pitchFamily="2" charset="2"/>
              <a:buChar char="Ø"/>
              <a:tabLst>
                <a:tab pos="444500" algn="l"/>
              </a:tabLst>
            </a:pPr>
            <a:r>
              <a:rPr lang="de-DE" dirty="0"/>
              <a:t>und einen Abschlussbericht    schreiben.</a:t>
            </a:r>
          </a:p>
        </p:txBody>
      </p:sp>
      <p:sp>
        <p:nvSpPr>
          <p:cNvPr id="4" name="Foliennummernplatzhalter 3"/>
          <p:cNvSpPr>
            <a:spLocks noGrp="1"/>
          </p:cNvSpPr>
          <p:nvPr>
            <p:ph type="sldNum" sz="quarter" idx="12"/>
          </p:nvPr>
        </p:nvSpPr>
        <p:spPr/>
        <p:txBody>
          <a:bodyPr/>
          <a:lstStyle/>
          <a:p>
            <a:fld id="{C6839156-0AB0-4DF6-B272-47750D79F21E}" type="slidenum">
              <a:rPr lang="de-DE" smtClean="0"/>
              <a:t>14</a:t>
            </a:fld>
            <a:endParaRPr lang="de-DE"/>
          </a:p>
        </p:txBody>
      </p:sp>
    </p:spTree>
    <p:extLst>
      <p:ext uri="{BB962C8B-B14F-4D97-AF65-F5344CB8AC3E}">
        <p14:creationId xmlns:p14="http://schemas.microsoft.com/office/powerpoint/2010/main" val="10342321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48680"/>
            <a:ext cx="6491064" cy="648072"/>
          </a:xfrm>
        </p:spPr>
        <p:txBody>
          <a:bodyPr>
            <a:normAutofit/>
          </a:bodyPr>
          <a:lstStyle/>
          <a:p>
            <a:r>
              <a:rPr lang="de-DE" sz="3600" dirty="0"/>
              <a:t>Patentumgehung</a:t>
            </a:r>
          </a:p>
        </p:txBody>
      </p:sp>
      <p:sp>
        <p:nvSpPr>
          <p:cNvPr id="3" name="Inhaltsplatzhalter 2"/>
          <p:cNvSpPr>
            <a:spLocks noGrp="1"/>
          </p:cNvSpPr>
          <p:nvPr>
            <p:ph idx="1"/>
          </p:nvPr>
        </p:nvSpPr>
        <p:spPr>
          <a:xfrm>
            <a:off x="457200" y="1485900"/>
            <a:ext cx="6491064" cy="5080000"/>
          </a:xfrm>
        </p:spPr>
        <p:txBody>
          <a:bodyPr>
            <a:normAutofit lnSpcReduction="10000"/>
          </a:bodyPr>
          <a:lstStyle/>
          <a:p>
            <a:pPr>
              <a:lnSpc>
                <a:spcPct val="140000"/>
              </a:lnSpc>
              <a:spcBef>
                <a:spcPts val="1200"/>
              </a:spcBef>
            </a:pPr>
            <a:r>
              <a:rPr lang="de-DE" sz="2200" dirty="0"/>
              <a:t>Eine Verletzung liegt in der Regel nur dann vor, wenn alle Merkmale eines </a:t>
            </a:r>
            <a:r>
              <a:rPr lang="de-DE" sz="2200" dirty="0">
                <a:hlinkClick r:id="rId2"/>
              </a:rPr>
              <a:t>unabhängigen Anspruchs </a:t>
            </a:r>
            <a:r>
              <a:rPr lang="de-DE" sz="2200" dirty="0"/>
              <a:t>realisiert werden.</a:t>
            </a:r>
          </a:p>
          <a:p>
            <a:pPr>
              <a:lnSpc>
                <a:spcPct val="140000"/>
              </a:lnSpc>
              <a:spcBef>
                <a:spcPts val="1200"/>
              </a:spcBef>
            </a:pPr>
            <a:r>
              <a:rPr lang="de-DE" sz="2200" dirty="0"/>
              <a:t>Daher stellt sich zunächst die Frage, ob auf ein Merkmal verzichtet werden kann oder ob ein Merkmal durch ein nicht </a:t>
            </a:r>
            <a:r>
              <a:rPr lang="de-DE" sz="2200" dirty="0">
                <a:hlinkClick r:id="rId3"/>
              </a:rPr>
              <a:t>gleich wirkendes Mittel</a:t>
            </a:r>
            <a:r>
              <a:rPr lang="de-DE" sz="2200" dirty="0"/>
              <a:t> ersetzt werden kann.</a:t>
            </a:r>
          </a:p>
          <a:p>
            <a:pPr>
              <a:lnSpc>
                <a:spcPct val="140000"/>
              </a:lnSpc>
              <a:spcBef>
                <a:spcPts val="1200"/>
              </a:spcBef>
            </a:pPr>
            <a:r>
              <a:rPr lang="de-DE" sz="2200" dirty="0"/>
              <a:t>Auch eine schlechtere Alternative kann patentiert werden, da ein </a:t>
            </a:r>
            <a:r>
              <a:rPr lang="de-DE" sz="2200" dirty="0">
                <a:hlinkClick r:id="rId4"/>
              </a:rPr>
              <a:t>technischer Fortschritt</a:t>
            </a:r>
            <a:r>
              <a:rPr lang="de-DE" sz="2200" dirty="0"/>
              <a:t> keine Schutzvoraussetzung ist.</a:t>
            </a:r>
          </a:p>
        </p:txBody>
      </p:sp>
      <p:sp>
        <p:nvSpPr>
          <p:cNvPr id="4" name="Foliennummernplatzhalter 3"/>
          <p:cNvSpPr>
            <a:spLocks noGrp="1"/>
          </p:cNvSpPr>
          <p:nvPr>
            <p:ph type="sldNum" sz="quarter" idx="12"/>
          </p:nvPr>
        </p:nvSpPr>
        <p:spPr/>
        <p:txBody>
          <a:bodyPr/>
          <a:lstStyle/>
          <a:p>
            <a:fld id="{C6839156-0AB0-4DF6-B272-47750D79F21E}" type="slidenum">
              <a:rPr lang="de-DE" smtClean="0"/>
              <a:t>140</a:t>
            </a:fld>
            <a:endParaRPr lang="de-DE"/>
          </a:p>
        </p:txBody>
      </p:sp>
    </p:spTree>
    <p:extLst>
      <p:ext uri="{BB962C8B-B14F-4D97-AF65-F5344CB8AC3E}">
        <p14:creationId xmlns:p14="http://schemas.microsoft.com/office/powerpoint/2010/main" val="405223093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706090"/>
          </a:xfrm>
        </p:spPr>
        <p:txBody>
          <a:bodyPr>
            <a:normAutofit/>
          </a:bodyPr>
          <a:lstStyle/>
          <a:p>
            <a:r>
              <a:rPr lang="de-DE" sz="3600" dirty="0"/>
              <a:t>Permanente Recherche</a:t>
            </a:r>
          </a:p>
        </p:txBody>
      </p:sp>
      <p:sp>
        <p:nvSpPr>
          <p:cNvPr id="3" name="Inhaltsplatzhalter 2"/>
          <p:cNvSpPr>
            <a:spLocks noGrp="1"/>
          </p:cNvSpPr>
          <p:nvPr>
            <p:ph idx="1"/>
          </p:nvPr>
        </p:nvSpPr>
        <p:spPr>
          <a:xfrm>
            <a:off x="357436" y="1243485"/>
            <a:ext cx="6754564" cy="5131915"/>
          </a:xfrm>
        </p:spPr>
        <p:txBody>
          <a:bodyPr>
            <a:normAutofit/>
          </a:bodyPr>
          <a:lstStyle/>
          <a:p>
            <a:pPr>
              <a:lnSpc>
                <a:spcPct val="120000"/>
              </a:lnSpc>
              <a:spcBef>
                <a:spcPts val="1200"/>
              </a:spcBef>
            </a:pPr>
            <a:r>
              <a:rPr lang="de-DE" sz="2200" dirty="0"/>
              <a:t>Wenn bei einer Recherche nichts gefunden wird, heißt das ggf. nur, dass die relevante Druckschrift noch nicht veröffentlicht ist.</a:t>
            </a:r>
          </a:p>
          <a:p>
            <a:pPr>
              <a:lnSpc>
                <a:spcPct val="120000"/>
              </a:lnSpc>
              <a:spcBef>
                <a:spcPts val="1200"/>
              </a:spcBef>
            </a:pPr>
            <a:r>
              <a:rPr lang="de-DE" sz="2200" dirty="0"/>
              <a:t>Daher ist es ratsam, ein Rechercheprofil anzulegen und regelmäßig neu hinzugekommene Dokumente zu prüfen.</a:t>
            </a:r>
          </a:p>
          <a:p>
            <a:pPr>
              <a:lnSpc>
                <a:spcPct val="120000"/>
              </a:lnSpc>
              <a:spcBef>
                <a:spcPts val="1200"/>
              </a:spcBef>
            </a:pPr>
            <a:r>
              <a:rPr lang="de-DE" sz="2200" dirty="0"/>
              <a:t>Manchmal findet man auch eine A-Schrift und dann kann man einfach abwarten, ob demnächst die B-Schrift veröffentlicht wird.</a:t>
            </a:r>
          </a:p>
          <a:p>
            <a:pPr>
              <a:lnSpc>
                <a:spcPct val="120000"/>
              </a:lnSpc>
              <a:spcBef>
                <a:spcPts val="1200"/>
              </a:spcBef>
            </a:pPr>
            <a:r>
              <a:rPr lang="de-DE" sz="2200" dirty="0"/>
              <a:t>Wenn der Fall aber relevant ist, dann ist eine Akteneinsicht in regelmäßigen Abständen anzuraten.</a:t>
            </a:r>
          </a:p>
        </p:txBody>
      </p:sp>
      <p:sp>
        <p:nvSpPr>
          <p:cNvPr id="5" name="Foliennummernplatzhalter 4"/>
          <p:cNvSpPr>
            <a:spLocks noGrp="1"/>
          </p:cNvSpPr>
          <p:nvPr>
            <p:ph type="sldNum" sz="quarter" idx="12"/>
          </p:nvPr>
        </p:nvSpPr>
        <p:spPr/>
        <p:txBody>
          <a:bodyPr/>
          <a:lstStyle/>
          <a:p>
            <a:fld id="{C6839156-0AB0-4DF6-B272-47750D79F21E}" type="slidenum">
              <a:rPr lang="de-DE" smtClean="0"/>
              <a:t>141</a:t>
            </a:fld>
            <a:endParaRPr lang="de-DE"/>
          </a:p>
        </p:txBody>
      </p:sp>
    </p:spTree>
    <p:extLst>
      <p:ext uri="{BB962C8B-B14F-4D97-AF65-F5344CB8AC3E}">
        <p14:creationId xmlns:p14="http://schemas.microsoft.com/office/powerpoint/2010/main" val="5267161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Übungen zur Recherche</a:t>
            </a:r>
          </a:p>
        </p:txBody>
      </p:sp>
      <p:sp>
        <p:nvSpPr>
          <p:cNvPr id="3" name="Inhaltsplatzhalter 2"/>
          <p:cNvSpPr>
            <a:spLocks noGrp="1"/>
          </p:cNvSpPr>
          <p:nvPr>
            <p:ph idx="1"/>
          </p:nvPr>
        </p:nvSpPr>
        <p:spPr>
          <a:xfrm>
            <a:off x="482600" y="2057401"/>
            <a:ext cx="6491064" cy="3822700"/>
          </a:xfrm>
          <a:solidFill>
            <a:schemeClr val="accent3">
              <a:lumMod val="40000"/>
              <a:lumOff val="60000"/>
            </a:schemeClr>
          </a:solidFill>
        </p:spPr>
        <p:txBody>
          <a:bodyPr/>
          <a:lstStyle/>
          <a:p>
            <a:r>
              <a:rPr lang="de-DE" dirty="0"/>
              <a:t>Eigene Recherchen durchführen</a:t>
            </a:r>
          </a:p>
          <a:p>
            <a:r>
              <a:rPr lang="de-DE" dirty="0" err="1"/>
              <a:t>Depatisnet</a:t>
            </a:r>
            <a:r>
              <a:rPr lang="de-DE" dirty="0"/>
              <a:t> und </a:t>
            </a:r>
            <a:r>
              <a:rPr lang="de-DE" dirty="0" err="1"/>
              <a:t>Espacenet</a:t>
            </a:r>
            <a:r>
              <a:rPr lang="de-DE" dirty="0"/>
              <a:t> vergleichen</a:t>
            </a:r>
          </a:p>
          <a:p>
            <a:r>
              <a:rPr lang="de-DE" dirty="0"/>
              <a:t>Recherchebericht mit Kritik am Stand der Technik</a:t>
            </a:r>
          </a:p>
          <a:p>
            <a:r>
              <a:rPr lang="de-DE" dirty="0"/>
              <a:t>Einleitung für die Patentanmeldung formulieren</a:t>
            </a:r>
          </a:p>
        </p:txBody>
      </p:sp>
      <p:sp>
        <p:nvSpPr>
          <p:cNvPr id="5" name="Foliennummernplatzhalter 4"/>
          <p:cNvSpPr>
            <a:spLocks noGrp="1"/>
          </p:cNvSpPr>
          <p:nvPr>
            <p:ph type="sldNum" sz="quarter" idx="12"/>
          </p:nvPr>
        </p:nvSpPr>
        <p:spPr/>
        <p:txBody>
          <a:bodyPr/>
          <a:lstStyle/>
          <a:p>
            <a:fld id="{C6839156-0AB0-4DF6-B272-47750D79F21E}" type="slidenum">
              <a:rPr lang="de-DE" smtClean="0"/>
              <a:t>142</a:t>
            </a:fld>
            <a:endParaRPr lang="de-DE"/>
          </a:p>
        </p:txBody>
      </p:sp>
    </p:spTree>
    <p:extLst>
      <p:ext uri="{BB962C8B-B14F-4D97-AF65-F5344CB8AC3E}">
        <p14:creationId xmlns:p14="http://schemas.microsoft.com/office/powerpoint/2010/main" val="19620383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780928"/>
            <a:ext cx="6491064" cy="1143000"/>
          </a:xfrm>
        </p:spPr>
        <p:txBody>
          <a:bodyPr>
            <a:normAutofit/>
          </a:bodyPr>
          <a:lstStyle/>
          <a:p>
            <a:r>
              <a:rPr lang="de-DE" sz="6600" dirty="0"/>
              <a:t>5. Schutz</a:t>
            </a:r>
          </a:p>
        </p:txBody>
      </p:sp>
      <p:sp>
        <p:nvSpPr>
          <p:cNvPr id="3" name="Inhaltsplatzhalter 2"/>
          <p:cNvSpPr>
            <a:spLocks noGrp="1"/>
          </p:cNvSpPr>
          <p:nvPr>
            <p:ph idx="1"/>
          </p:nvPr>
        </p:nvSpPr>
        <p:spPr/>
        <p:txBody>
          <a:bodyPr/>
          <a:lstStyle/>
          <a:p>
            <a:pPr marL="0" indent="0">
              <a:buNone/>
            </a:pPr>
            <a:r>
              <a:rPr lang="de-DE" dirty="0"/>
              <a:t> </a:t>
            </a:r>
          </a:p>
        </p:txBody>
      </p:sp>
      <p:sp>
        <p:nvSpPr>
          <p:cNvPr id="5" name="Foliennummernplatzhalter 4"/>
          <p:cNvSpPr>
            <a:spLocks noGrp="1"/>
          </p:cNvSpPr>
          <p:nvPr>
            <p:ph type="sldNum" sz="quarter" idx="12"/>
          </p:nvPr>
        </p:nvSpPr>
        <p:spPr/>
        <p:txBody>
          <a:bodyPr/>
          <a:lstStyle/>
          <a:p>
            <a:fld id="{C6839156-0AB0-4DF6-B272-47750D79F21E}" type="slidenum">
              <a:rPr lang="de-DE" smtClean="0"/>
              <a:t>143</a:t>
            </a:fld>
            <a:endParaRPr lang="de-DE"/>
          </a:p>
        </p:txBody>
      </p:sp>
    </p:spTree>
    <p:extLst>
      <p:ext uri="{BB962C8B-B14F-4D97-AF65-F5344CB8AC3E}">
        <p14:creationId xmlns:p14="http://schemas.microsoft.com/office/powerpoint/2010/main" val="341098463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Schutz von </a:t>
            </a:r>
            <a:r>
              <a:rPr lang="de-DE" sz="4000" dirty="0"/>
              <a:t>Erfindungen</a:t>
            </a:r>
          </a:p>
        </p:txBody>
      </p:sp>
      <p:sp>
        <p:nvSpPr>
          <p:cNvPr id="3" name="Inhaltsplatzhalter 2"/>
          <p:cNvSpPr>
            <a:spLocks noGrp="1"/>
          </p:cNvSpPr>
          <p:nvPr>
            <p:ph idx="1"/>
          </p:nvPr>
        </p:nvSpPr>
        <p:spPr>
          <a:solidFill>
            <a:schemeClr val="accent1">
              <a:lumMod val="40000"/>
              <a:lumOff val="60000"/>
            </a:schemeClr>
          </a:solidFill>
        </p:spPr>
        <p:txBody>
          <a:bodyPr>
            <a:normAutofit fontScale="77500" lnSpcReduction="20000"/>
          </a:bodyPr>
          <a:lstStyle/>
          <a:p>
            <a:pPr>
              <a:lnSpc>
                <a:spcPct val="140000"/>
              </a:lnSpc>
              <a:spcBef>
                <a:spcPts val="1200"/>
              </a:spcBef>
            </a:pPr>
            <a:r>
              <a:rPr lang="de-DE" dirty="0"/>
              <a:t>Abschätzung des wirtschaftlichen Potentials</a:t>
            </a:r>
          </a:p>
          <a:p>
            <a:pPr>
              <a:lnSpc>
                <a:spcPct val="140000"/>
              </a:lnSpc>
              <a:spcBef>
                <a:spcPts val="1200"/>
              </a:spcBef>
            </a:pPr>
            <a:r>
              <a:rPr lang="de-DE" dirty="0"/>
              <a:t>Patentanmeldung zu einer realen Erfindung eines Teilnehmers</a:t>
            </a:r>
          </a:p>
          <a:p>
            <a:pPr>
              <a:lnSpc>
                <a:spcPct val="140000"/>
              </a:lnSpc>
              <a:spcBef>
                <a:spcPts val="1200"/>
              </a:spcBef>
            </a:pPr>
            <a:r>
              <a:rPr lang="de-DE" dirty="0"/>
              <a:t>Patentansprüche, Beschreibung, Formular</a:t>
            </a:r>
          </a:p>
          <a:p>
            <a:pPr>
              <a:lnSpc>
                <a:spcPct val="140000"/>
              </a:lnSpc>
              <a:spcBef>
                <a:spcPts val="1200"/>
              </a:spcBef>
            </a:pPr>
            <a:r>
              <a:rPr lang="de-DE" dirty="0"/>
              <a:t>Gebrauchsmuster, Designschutz, Markenschutz			</a:t>
            </a:r>
          </a:p>
          <a:p>
            <a:pPr marL="0" indent="0">
              <a:lnSpc>
                <a:spcPct val="140000"/>
              </a:lnSpc>
              <a:spcBef>
                <a:spcPts val="1200"/>
              </a:spcBef>
              <a:buNone/>
            </a:pPr>
            <a:endParaRPr lang="de-DE" dirty="0"/>
          </a:p>
          <a:p>
            <a:pPr marL="0" indent="0">
              <a:lnSpc>
                <a:spcPct val="140000"/>
              </a:lnSpc>
              <a:spcBef>
                <a:spcPts val="1200"/>
              </a:spcBef>
              <a:buNone/>
            </a:pPr>
            <a:r>
              <a:rPr lang="de-DE" dirty="0"/>
              <a:t>Übung: Patentanmeldung formulieren</a:t>
            </a:r>
          </a:p>
          <a:p>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144</a:t>
            </a:fld>
            <a:endParaRPr lang="de-DE"/>
          </a:p>
        </p:txBody>
      </p:sp>
    </p:spTree>
    <p:extLst>
      <p:ext uri="{BB962C8B-B14F-4D97-AF65-F5344CB8AC3E}">
        <p14:creationId xmlns:p14="http://schemas.microsoft.com/office/powerpoint/2010/main" val="142633994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706090"/>
          </a:xfrm>
        </p:spPr>
        <p:txBody>
          <a:bodyPr>
            <a:normAutofit/>
          </a:bodyPr>
          <a:lstStyle/>
          <a:p>
            <a:pPr lvl="0"/>
            <a:r>
              <a:rPr lang="de-DE" sz="4000" kern="0" dirty="0" err="1">
                <a:latin typeface="Calibri" pitchFamily="34" charset="0"/>
                <a:ea typeface="ＭＳ Ｐゴシック" pitchFamily="-108" charset="-128"/>
                <a:cs typeface="Calibri" pitchFamily="34" charset="0"/>
              </a:rPr>
              <a:t>Know-How</a:t>
            </a:r>
            <a:endParaRPr lang="de-DE" sz="4000" dirty="0"/>
          </a:p>
        </p:txBody>
      </p:sp>
      <p:sp>
        <p:nvSpPr>
          <p:cNvPr id="3" name="Inhaltsplatzhalter 2"/>
          <p:cNvSpPr>
            <a:spLocks noGrp="1"/>
          </p:cNvSpPr>
          <p:nvPr>
            <p:ph idx="1"/>
          </p:nvPr>
        </p:nvSpPr>
        <p:spPr>
          <a:xfrm>
            <a:off x="467544" y="1196752"/>
            <a:ext cx="6491064" cy="5256584"/>
          </a:xfrm>
        </p:spPr>
        <p:txBody>
          <a:bodyPr>
            <a:normAutofit fontScale="70000" lnSpcReduction="20000"/>
          </a:bodyPr>
          <a:lstStyle/>
          <a:p>
            <a:pPr marL="0" lvl="0" indent="0" eaLnBrk="0" fontAlgn="base" hangingPunct="0">
              <a:lnSpc>
                <a:spcPct val="120000"/>
              </a:lnSpc>
              <a:spcAft>
                <a:spcPct val="0"/>
              </a:spcAft>
              <a:buClr>
                <a:schemeClr val="tx1"/>
              </a:buClr>
              <a:buNone/>
              <a:tabLst>
                <a:tab pos="896938" algn="l"/>
              </a:tabLst>
              <a:defRPr/>
            </a:pPr>
            <a:r>
              <a:rPr lang="de-DE" dirty="0">
                <a:solidFill>
                  <a:srgbClr val="0D0D0D"/>
                </a:solidFill>
                <a:latin typeface="Calibri" pitchFamily="34" charset="0"/>
                <a:cs typeface="Calibri" pitchFamily="34" charset="0"/>
              </a:rPr>
              <a:t>Nur geheimes </a:t>
            </a:r>
            <a:r>
              <a:rPr lang="de-DE" dirty="0" err="1">
                <a:solidFill>
                  <a:srgbClr val="0D0D0D"/>
                </a:solidFill>
                <a:latin typeface="Calibri" pitchFamily="34" charset="0"/>
                <a:cs typeface="Calibri" pitchFamily="34" charset="0"/>
              </a:rPr>
              <a:t>Know-How</a:t>
            </a:r>
            <a:r>
              <a:rPr lang="de-DE" dirty="0">
                <a:solidFill>
                  <a:srgbClr val="0D0D0D"/>
                </a:solidFill>
                <a:latin typeface="Calibri" pitchFamily="34" charset="0"/>
                <a:cs typeface="Calibri" pitchFamily="34" charset="0"/>
              </a:rPr>
              <a:t> ist geschützt</a:t>
            </a:r>
          </a:p>
          <a:p>
            <a:pPr marL="225425" lvl="0" indent="-225425" eaLnBrk="0" fontAlgn="base" hangingPunct="0">
              <a:lnSpc>
                <a:spcPct val="120000"/>
              </a:lnSpc>
              <a:spcAft>
                <a:spcPct val="0"/>
              </a:spcAft>
              <a:buClr>
                <a:schemeClr val="tx1"/>
              </a:buClr>
              <a:tabLst>
                <a:tab pos="896938" algn="l"/>
              </a:tabLst>
              <a:defRPr/>
            </a:pPr>
            <a:endParaRPr lang="de-DE" sz="1800" kern="0" dirty="0">
              <a:solidFill>
                <a:srgbClr val="0D0D0D"/>
              </a:solidFill>
              <a:ea typeface="ＭＳ Ｐゴシック" pitchFamily="-108" charset="-128"/>
              <a:cs typeface="ＭＳ Ｐゴシック" pitchFamily="-108" charset="-128"/>
            </a:endParaRPr>
          </a:p>
          <a:p>
            <a:pPr eaLnBrk="0" fontAlgn="base" hangingPunct="0">
              <a:lnSpc>
                <a:spcPct val="120000"/>
              </a:lnSpc>
              <a:spcAft>
                <a:spcPct val="0"/>
              </a:spcAft>
              <a:buClr>
                <a:schemeClr val="tx1"/>
              </a:buClr>
              <a:buFont typeface="Wingdings" panose="05000000000000000000" pitchFamily="2" charset="2"/>
              <a:buChar char="Ø"/>
              <a:tabLst>
                <a:tab pos="896938" algn="l"/>
              </a:tabLst>
            </a:pPr>
            <a:r>
              <a:rPr lang="de-DE" dirty="0">
                <a:solidFill>
                  <a:srgbClr val="0D0D0D"/>
                </a:solidFill>
                <a:latin typeface="Calibri" pitchFamily="34" charset="0"/>
                <a:cs typeface="Calibri" pitchFamily="34" charset="0"/>
                <a:sym typeface="Symbol" pitchFamily="18" charset="2"/>
              </a:rPr>
              <a:t>Geheimhaltungsverpflichtung</a:t>
            </a:r>
          </a:p>
          <a:p>
            <a:pPr lvl="1" indent="-236538" eaLnBrk="0" fontAlgn="base" hangingPunct="0">
              <a:lnSpc>
                <a:spcPct val="120000"/>
              </a:lnSpc>
              <a:spcAft>
                <a:spcPct val="0"/>
              </a:spcAft>
              <a:buClr>
                <a:schemeClr val="tx1"/>
              </a:buClr>
              <a:tabLst>
                <a:tab pos="896938" algn="l"/>
              </a:tabLst>
            </a:pPr>
            <a:r>
              <a:rPr lang="de-DE" sz="2900" dirty="0">
                <a:solidFill>
                  <a:srgbClr val="0D0D0D"/>
                </a:solidFill>
                <a:latin typeface="Calibri" pitchFamily="34" charset="0"/>
                <a:cs typeface="Calibri" pitchFamily="34" charset="0"/>
              </a:rPr>
              <a:t>	Nur wirksam, wenn nachweisbar, was geheim 	gehalten werden soll</a:t>
            </a:r>
            <a:endParaRPr lang="de-DE" sz="2900" kern="0" dirty="0">
              <a:solidFill>
                <a:srgbClr val="0D0D0D"/>
              </a:solidFill>
              <a:ea typeface="ＭＳ Ｐゴシック" pitchFamily="-108" charset="-128"/>
              <a:cs typeface="ＭＳ Ｐゴシック" pitchFamily="-108" charset="-128"/>
            </a:endParaRPr>
          </a:p>
          <a:p>
            <a:pPr eaLnBrk="0" fontAlgn="base" hangingPunct="0">
              <a:lnSpc>
                <a:spcPct val="120000"/>
              </a:lnSpc>
              <a:spcAft>
                <a:spcPct val="0"/>
              </a:spcAft>
              <a:buClr>
                <a:schemeClr val="tx1"/>
              </a:buClr>
              <a:buFont typeface="Wingdings" panose="05000000000000000000" pitchFamily="2" charset="2"/>
              <a:buChar char="Ø"/>
              <a:tabLst>
                <a:tab pos="896938" algn="l"/>
              </a:tabLst>
            </a:pPr>
            <a:r>
              <a:rPr lang="de-DE" dirty="0">
                <a:solidFill>
                  <a:srgbClr val="0D0D0D"/>
                </a:solidFill>
                <a:latin typeface="Calibri" pitchFamily="34" charset="0"/>
                <a:cs typeface="Calibri" pitchFamily="34" charset="0"/>
                <a:sym typeface="Symbol" pitchFamily="18" charset="2"/>
              </a:rPr>
              <a:t>Dokumentation</a:t>
            </a:r>
          </a:p>
          <a:p>
            <a:pPr lvl="1" eaLnBrk="0" fontAlgn="base" hangingPunct="0">
              <a:lnSpc>
                <a:spcPct val="120000"/>
              </a:lnSpc>
              <a:spcAft>
                <a:spcPct val="0"/>
              </a:spcAft>
              <a:buClr>
                <a:schemeClr val="tx1"/>
              </a:buClr>
              <a:tabLst>
                <a:tab pos="896938" algn="l"/>
              </a:tabLst>
              <a:defRPr/>
            </a:pPr>
            <a:r>
              <a:rPr lang="de-DE" sz="2900" dirty="0">
                <a:solidFill>
                  <a:srgbClr val="0D0D0D"/>
                </a:solidFill>
                <a:latin typeface="Calibri" pitchFamily="34" charset="0"/>
                <a:cs typeface="Calibri" pitchFamily="34" charset="0"/>
              </a:rPr>
              <a:t>schriftlich (Kopien aus Protokollheft) </a:t>
            </a:r>
            <a:r>
              <a:rPr lang="de-DE" sz="2900" dirty="0" err="1">
                <a:solidFill>
                  <a:srgbClr val="0D0D0D"/>
                </a:solidFill>
                <a:latin typeface="Calibri" pitchFamily="34" charset="0"/>
                <a:cs typeface="Calibri" pitchFamily="34" charset="0"/>
              </a:rPr>
              <a:t>verheftet</a:t>
            </a:r>
            <a:endParaRPr lang="de-DE" sz="2900" dirty="0">
              <a:solidFill>
                <a:srgbClr val="0D0D0D"/>
              </a:solidFill>
              <a:latin typeface="Calibri" pitchFamily="34" charset="0"/>
              <a:cs typeface="Calibri" pitchFamily="34" charset="0"/>
            </a:endParaRPr>
          </a:p>
          <a:p>
            <a:pPr lvl="1" eaLnBrk="0" fontAlgn="base" hangingPunct="0">
              <a:lnSpc>
                <a:spcPct val="120000"/>
              </a:lnSpc>
              <a:spcAft>
                <a:spcPct val="0"/>
              </a:spcAft>
              <a:buClr>
                <a:schemeClr val="tx1"/>
              </a:buClr>
              <a:tabLst>
                <a:tab pos="896938" algn="l"/>
              </a:tabLst>
              <a:defRPr/>
            </a:pPr>
            <a:r>
              <a:rPr lang="de-DE" sz="2900" dirty="0">
                <a:solidFill>
                  <a:srgbClr val="0D0D0D"/>
                </a:solidFill>
                <a:latin typeface="Calibri" pitchFamily="34" charset="0"/>
                <a:cs typeface="Calibri" pitchFamily="34" charset="0"/>
              </a:rPr>
              <a:t>Deckblatt mit Datum, Name und Unterschrift des Übergebenden und des Empfängers, Verweis auf Vertrag</a:t>
            </a:r>
          </a:p>
          <a:p>
            <a:pPr lvl="1" eaLnBrk="0" fontAlgn="base" hangingPunct="0">
              <a:lnSpc>
                <a:spcPct val="120000"/>
              </a:lnSpc>
              <a:spcAft>
                <a:spcPct val="0"/>
              </a:spcAft>
              <a:buClr>
                <a:schemeClr val="tx1"/>
              </a:buClr>
              <a:tabLst>
                <a:tab pos="896938" algn="l"/>
              </a:tabLst>
              <a:defRPr/>
            </a:pPr>
            <a:r>
              <a:rPr lang="de-DE" sz="2900" dirty="0">
                <a:solidFill>
                  <a:srgbClr val="0D0D0D"/>
                </a:solidFill>
                <a:latin typeface="Calibri" pitchFamily="34" charset="0"/>
                <a:cs typeface="Calibri" pitchFamily="34" charset="0"/>
              </a:rPr>
              <a:t>Doppel für die eigenen Unterlagen</a:t>
            </a:r>
            <a:endParaRPr lang="de-DE" sz="1800" kern="0" dirty="0">
              <a:solidFill>
                <a:srgbClr val="0D0D0D"/>
              </a:solidFill>
              <a:ea typeface="ＭＳ Ｐゴシック" pitchFamily="-108" charset="-128"/>
              <a:cs typeface="ＭＳ Ｐゴシック" pitchFamily="-108" charset="-128"/>
            </a:endParaRPr>
          </a:p>
          <a:p>
            <a:pPr lvl="0" eaLnBrk="0" fontAlgn="base" hangingPunct="0">
              <a:lnSpc>
                <a:spcPct val="120000"/>
              </a:lnSpc>
              <a:spcAft>
                <a:spcPct val="0"/>
              </a:spcAft>
              <a:buClr>
                <a:schemeClr val="tx1"/>
              </a:buClr>
              <a:buFont typeface="Wingdings" panose="05000000000000000000" pitchFamily="2" charset="2"/>
              <a:buChar char="Ø"/>
              <a:tabLst>
                <a:tab pos="355600" algn="l"/>
              </a:tabLst>
              <a:defRPr/>
            </a:pPr>
            <a:r>
              <a:rPr lang="de-DE" dirty="0">
                <a:solidFill>
                  <a:srgbClr val="0D0D0D"/>
                </a:solidFill>
                <a:latin typeface="Calibri" pitchFamily="34" charset="0"/>
                <a:cs typeface="Calibri" pitchFamily="34" charset="0"/>
                <a:sym typeface="Symbol" pitchFamily="18" charset="2"/>
              </a:rPr>
              <a:t>Arbeitnehmer sind in der Regel nicht zur 	Geheimhaltung verpflichtet. Sie können nach dem 	Ausscheiden Erfindungen der Firma selber nutzen.</a:t>
            </a:r>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145</a:t>
            </a:fld>
            <a:endParaRPr lang="de-DE"/>
          </a:p>
        </p:txBody>
      </p:sp>
    </p:spTree>
    <p:extLst>
      <p:ext uri="{BB962C8B-B14F-4D97-AF65-F5344CB8AC3E}">
        <p14:creationId xmlns:p14="http://schemas.microsoft.com/office/powerpoint/2010/main" val="68208171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r>
              <a:rPr lang="de-DE" sz="4000" kern="0" dirty="0">
                <a:latin typeface="Calibri" pitchFamily="34" charset="0"/>
                <a:ea typeface="ＭＳ Ｐゴシック" pitchFamily="-108" charset="-128"/>
                <a:cs typeface="Calibri" pitchFamily="34" charset="0"/>
              </a:rPr>
              <a:t>Strategischer Ablauf</a:t>
            </a:r>
            <a:endParaRPr lang="de-DE" sz="4000" dirty="0"/>
          </a:p>
        </p:txBody>
      </p:sp>
      <p:sp>
        <p:nvSpPr>
          <p:cNvPr id="3" name="Inhaltsplatzhalter 2"/>
          <p:cNvSpPr>
            <a:spLocks noGrp="1"/>
          </p:cNvSpPr>
          <p:nvPr>
            <p:ph idx="1"/>
          </p:nvPr>
        </p:nvSpPr>
        <p:spPr/>
        <p:txBody>
          <a:bodyPr/>
          <a:lstStyle/>
          <a:p>
            <a:pPr lvl="0" eaLnBrk="0" fontAlgn="base" hangingPunct="0">
              <a:spcAft>
                <a:spcPct val="0"/>
              </a:spcAft>
              <a:buClr>
                <a:schemeClr val="tx1"/>
              </a:buClr>
              <a:buFont typeface="Arial" charset="0"/>
              <a:buChar char="•"/>
              <a:defRPr/>
            </a:pPr>
            <a:r>
              <a:rPr lang="de-DE" dirty="0">
                <a:latin typeface="Calibri" pitchFamily="34" charset="0"/>
                <a:cs typeface="Calibri" pitchFamily="34" charset="0"/>
              </a:rPr>
              <a:t>Kurzrecherche</a:t>
            </a:r>
          </a:p>
          <a:p>
            <a:pPr lvl="0" eaLnBrk="0" fontAlgn="base" hangingPunct="0">
              <a:spcAft>
                <a:spcPct val="0"/>
              </a:spcAft>
              <a:buClr>
                <a:schemeClr val="tx1"/>
              </a:buClr>
              <a:buFont typeface="Arial" charset="0"/>
              <a:buChar char="•"/>
              <a:defRPr/>
            </a:pPr>
            <a:r>
              <a:rPr lang="de-DE" dirty="0">
                <a:latin typeface="Calibri" pitchFamily="34" charset="0"/>
                <a:cs typeface="Calibri" pitchFamily="34" charset="0"/>
              </a:rPr>
              <a:t>Hinterlegung, provisorische oder reguläre Anmeldung</a:t>
            </a:r>
          </a:p>
          <a:p>
            <a:pPr lvl="0" eaLnBrk="0" fontAlgn="base" hangingPunct="0">
              <a:spcAft>
                <a:spcPct val="0"/>
              </a:spcAft>
              <a:buClr>
                <a:schemeClr val="tx1"/>
              </a:buClr>
              <a:buFont typeface="Arial" charset="0"/>
              <a:buChar char="•"/>
              <a:defRPr/>
            </a:pPr>
            <a:r>
              <a:rPr lang="de-DE" dirty="0">
                <a:latin typeface="Calibri" pitchFamily="34" charset="0"/>
                <a:cs typeface="Calibri" pitchFamily="34" charset="0"/>
              </a:rPr>
              <a:t>Kooperation, Lizenz – möglichst früh</a:t>
            </a:r>
          </a:p>
          <a:p>
            <a:pPr lvl="0" eaLnBrk="0" fontAlgn="base" hangingPunct="0">
              <a:spcAft>
                <a:spcPct val="0"/>
              </a:spcAft>
              <a:buClr>
                <a:schemeClr val="tx1"/>
              </a:buClr>
              <a:buFont typeface="Arial" charset="0"/>
              <a:buChar char="•"/>
              <a:defRPr/>
            </a:pPr>
            <a:r>
              <a:rPr lang="de-DE" dirty="0">
                <a:latin typeface="Calibri" pitchFamily="34" charset="0"/>
                <a:cs typeface="Calibri" pitchFamily="34" charset="0"/>
              </a:rPr>
              <a:t>Auslandsanmeldungen</a:t>
            </a:r>
          </a:p>
          <a:p>
            <a:pPr lvl="0" eaLnBrk="0" fontAlgn="base" hangingPunct="0">
              <a:spcAft>
                <a:spcPct val="0"/>
              </a:spcAft>
              <a:buClr>
                <a:schemeClr val="tx1"/>
              </a:buClr>
              <a:buFont typeface="Arial" charset="0"/>
              <a:buChar char="•"/>
              <a:defRPr/>
            </a:pPr>
            <a:r>
              <a:rPr lang="de-DE" dirty="0">
                <a:latin typeface="Calibri" pitchFamily="34" charset="0"/>
                <a:cs typeface="Calibri" pitchFamily="34" charset="0"/>
              </a:rPr>
              <a:t>Prüfungsverfahren</a:t>
            </a:r>
          </a:p>
          <a:p>
            <a:pPr lvl="0" eaLnBrk="0" fontAlgn="base" hangingPunct="0">
              <a:spcAft>
                <a:spcPct val="0"/>
              </a:spcAft>
              <a:buClr>
                <a:schemeClr val="tx1"/>
              </a:buClr>
              <a:buFont typeface="Arial" charset="0"/>
              <a:buChar char="•"/>
              <a:defRPr/>
            </a:pPr>
            <a:r>
              <a:rPr lang="de-DE" dirty="0">
                <a:latin typeface="Calibri" pitchFamily="34" charset="0"/>
                <a:cs typeface="Calibri" pitchFamily="34" charset="0"/>
              </a:rPr>
              <a:t>Verletzung</a:t>
            </a:r>
          </a:p>
        </p:txBody>
      </p:sp>
      <p:sp>
        <p:nvSpPr>
          <p:cNvPr id="5" name="Foliennummernplatzhalter 4"/>
          <p:cNvSpPr>
            <a:spLocks noGrp="1"/>
          </p:cNvSpPr>
          <p:nvPr>
            <p:ph type="sldNum" sz="quarter" idx="12"/>
          </p:nvPr>
        </p:nvSpPr>
        <p:spPr/>
        <p:txBody>
          <a:bodyPr/>
          <a:lstStyle/>
          <a:p>
            <a:fld id="{C6839156-0AB0-4DF6-B272-47750D79F21E}" type="slidenum">
              <a:rPr lang="de-DE" smtClean="0"/>
              <a:t>146</a:t>
            </a:fld>
            <a:endParaRPr lang="de-DE"/>
          </a:p>
        </p:txBody>
      </p:sp>
    </p:spTree>
    <p:extLst>
      <p:ext uri="{BB962C8B-B14F-4D97-AF65-F5344CB8AC3E}">
        <p14:creationId xmlns:p14="http://schemas.microsoft.com/office/powerpoint/2010/main" val="141308757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r>
              <a:rPr lang="de-DE" sz="4000" kern="0" dirty="0">
                <a:latin typeface="Calibri" pitchFamily="34" charset="0"/>
                <a:ea typeface="ＭＳ Ｐゴシック" pitchFamily="-108" charset="-128"/>
                <a:cs typeface="Calibri" pitchFamily="34" charset="0"/>
              </a:rPr>
              <a:t>Anmelde-Strategie</a:t>
            </a:r>
            <a:endParaRPr lang="de-DE" sz="4000" dirty="0"/>
          </a:p>
        </p:txBody>
      </p:sp>
      <p:sp>
        <p:nvSpPr>
          <p:cNvPr id="3" name="Inhaltsplatzhalter 2"/>
          <p:cNvSpPr>
            <a:spLocks noGrp="1"/>
          </p:cNvSpPr>
          <p:nvPr>
            <p:ph idx="1"/>
          </p:nvPr>
        </p:nvSpPr>
        <p:spPr>
          <a:xfrm>
            <a:off x="251520" y="1412776"/>
            <a:ext cx="6912768" cy="5112568"/>
          </a:xfrm>
        </p:spPr>
        <p:txBody>
          <a:bodyPr>
            <a:normAutofit fontScale="77500" lnSpcReduction="20000"/>
          </a:bodyPr>
          <a:lstStyle/>
          <a:p>
            <a:pPr marL="449263" lvl="0" indent="-449263" defTabSz="787400" eaLnBrk="0" fontAlgn="base" hangingPunct="0">
              <a:lnSpc>
                <a:spcPct val="110000"/>
              </a:lnSpc>
              <a:spcBef>
                <a:spcPct val="0"/>
              </a:spcBef>
              <a:spcAft>
                <a:spcPct val="0"/>
              </a:spcAft>
              <a:buClr>
                <a:schemeClr val="tx1"/>
              </a:buClr>
              <a:buNone/>
              <a:defRPr/>
            </a:pPr>
            <a:r>
              <a:rPr lang="de-DE" sz="3000" dirty="0">
                <a:cs typeface="Calibri" pitchFamily="34" charset="0"/>
              </a:rPr>
              <a:t>0	Monate	</a:t>
            </a:r>
            <a:r>
              <a:rPr lang="de-DE" sz="3000" dirty="0">
                <a:cs typeface="Calibri" pitchFamily="34" charset="0"/>
                <a:hlinkClick r:id="rId2"/>
              </a:rPr>
              <a:t>QLC-Anmeldung</a:t>
            </a:r>
            <a:r>
              <a:rPr lang="de-DE" sz="3000" dirty="0">
                <a:cs typeface="Calibri" pitchFamily="34" charset="0"/>
              </a:rPr>
              <a:t> (prov. Sicherung)</a:t>
            </a:r>
          </a:p>
          <a:p>
            <a:pPr marL="449263" lvl="0" indent="-449263" defTabSz="787400" eaLnBrk="0" fontAlgn="base" hangingPunct="0">
              <a:lnSpc>
                <a:spcPct val="110000"/>
              </a:lnSpc>
              <a:spcBef>
                <a:spcPct val="0"/>
              </a:spcBef>
              <a:spcAft>
                <a:spcPct val="0"/>
              </a:spcAft>
              <a:buClr>
                <a:schemeClr val="tx1"/>
              </a:buClr>
              <a:defRPr/>
            </a:pPr>
            <a:endParaRPr lang="de-DE" sz="3000" dirty="0">
              <a:cs typeface="Calibri" pitchFamily="34" charset="0"/>
            </a:endParaRPr>
          </a:p>
          <a:p>
            <a:pPr marL="449263" lvl="0" indent="-449263" defTabSz="787400" eaLnBrk="0" fontAlgn="base" hangingPunct="0">
              <a:lnSpc>
                <a:spcPct val="110000"/>
              </a:lnSpc>
              <a:spcBef>
                <a:spcPct val="0"/>
              </a:spcBef>
              <a:spcAft>
                <a:spcPct val="0"/>
              </a:spcAft>
              <a:buClr>
                <a:schemeClr val="tx1"/>
              </a:buClr>
              <a:buNone/>
              <a:tabLst>
                <a:tab pos="1617663" algn="l"/>
              </a:tabLst>
              <a:defRPr/>
            </a:pPr>
            <a:r>
              <a:rPr lang="de-DE" sz="3000" dirty="0">
                <a:cs typeface="Calibri" pitchFamily="34" charset="0"/>
              </a:rPr>
              <a:t>4 	Monate	nationale Patentanmeldung mit 	Recherche- oder Prüfungsantrag</a:t>
            </a:r>
          </a:p>
          <a:p>
            <a:pPr marL="449263" lvl="0" indent="-449263" defTabSz="787400" eaLnBrk="0" fontAlgn="base" hangingPunct="0">
              <a:lnSpc>
                <a:spcPct val="110000"/>
              </a:lnSpc>
              <a:spcBef>
                <a:spcPct val="0"/>
              </a:spcBef>
              <a:spcAft>
                <a:spcPct val="0"/>
              </a:spcAft>
              <a:buClr>
                <a:schemeClr val="tx1"/>
              </a:buClr>
              <a:buNone/>
              <a:defRPr/>
            </a:pPr>
            <a:r>
              <a:rPr lang="de-DE" sz="3000" dirty="0">
                <a:cs typeface="Calibri" pitchFamily="34" charset="0"/>
              </a:rPr>
              <a:t> </a:t>
            </a:r>
          </a:p>
          <a:p>
            <a:pPr marL="449263" lvl="0" indent="-449263" defTabSz="787400" eaLnBrk="0" fontAlgn="base" hangingPunct="0">
              <a:lnSpc>
                <a:spcPct val="110000"/>
              </a:lnSpc>
              <a:spcBef>
                <a:spcPct val="0"/>
              </a:spcBef>
              <a:spcAft>
                <a:spcPct val="0"/>
              </a:spcAft>
              <a:buClr>
                <a:schemeClr val="tx1"/>
              </a:buClr>
              <a:buNone/>
              <a:defRPr/>
            </a:pPr>
            <a:r>
              <a:rPr lang="de-DE" sz="3000" dirty="0">
                <a:cs typeface="Calibri" pitchFamily="34" charset="0"/>
              </a:rPr>
              <a:t>10	Monate	Rechercheergebnis, Prüfungsbescheid</a:t>
            </a:r>
          </a:p>
          <a:p>
            <a:pPr marL="449263" lvl="0" indent="-449263" defTabSz="787400" eaLnBrk="0" fontAlgn="base" hangingPunct="0">
              <a:lnSpc>
                <a:spcPct val="110000"/>
              </a:lnSpc>
              <a:spcBef>
                <a:spcPct val="0"/>
              </a:spcBef>
              <a:spcAft>
                <a:spcPct val="0"/>
              </a:spcAft>
              <a:buClr>
                <a:schemeClr val="tx1"/>
              </a:buClr>
              <a:buNone/>
              <a:defRPr/>
            </a:pPr>
            <a:r>
              <a:rPr lang="de-DE" sz="3000" dirty="0">
                <a:cs typeface="Calibri" pitchFamily="34" charset="0"/>
              </a:rPr>
              <a:t> </a:t>
            </a:r>
          </a:p>
          <a:p>
            <a:pPr marL="449263" lvl="0" indent="-449263" defTabSz="787400" eaLnBrk="0" fontAlgn="base" hangingPunct="0">
              <a:lnSpc>
                <a:spcPct val="110000"/>
              </a:lnSpc>
              <a:spcBef>
                <a:spcPct val="0"/>
              </a:spcBef>
              <a:spcAft>
                <a:spcPct val="0"/>
              </a:spcAft>
              <a:buClr>
                <a:schemeClr val="tx1"/>
              </a:buClr>
              <a:buNone/>
              <a:defRPr/>
            </a:pPr>
            <a:r>
              <a:rPr lang="de-DE" sz="3000" dirty="0">
                <a:cs typeface="Calibri" pitchFamily="34" charset="0"/>
              </a:rPr>
              <a:t>12	Monate	PCT-Nachanmeldung</a:t>
            </a:r>
          </a:p>
          <a:p>
            <a:pPr marL="449263" lvl="0" indent="-449263" defTabSz="787400" eaLnBrk="0" fontAlgn="base" hangingPunct="0">
              <a:lnSpc>
                <a:spcPct val="110000"/>
              </a:lnSpc>
              <a:spcBef>
                <a:spcPct val="0"/>
              </a:spcBef>
              <a:spcAft>
                <a:spcPct val="0"/>
              </a:spcAft>
              <a:buClr>
                <a:schemeClr val="tx1"/>
              </a:buClr>
              <a:buNone/>
              <a:defRPr/>
            </a:pPr>
            <a:r>
              <a:rPr lang="de-DE" sz="3000" dirty="0">
                <a:cs typeface="Calibri" pitchFamily="34" charset="0"/>
              </a:rPr>
              <a:t> </a:t>
            </a:r>
          </a:p>
          <a:p>
            <a:pPr marL="449263" lvl="0" indent="-449263" defTabSz="787400" eaLnBrk="0" fontAlgn="base" hangingPunct="0">
              <a:lnSpc>
                <a:spcPct val="110000"/>
              </a:lnSpc>
              <a:spcBef>
                <a:spcPct val="0"/>
              </a:spcBef>
              <a:spcAft>
                <a:spcPct val="0"/>
              </a:spcAft>
              <a:buClr>
                <a:schemeClr val="tx1"/>
              </a:buClr>
              <a:buNone/>
              <a:defRPr/>
            </a:pPr>
            <a:r>
              <a:rPr lang="de-DE" sz="3000" dirty="0">
                <a:cs typeface="Calibri" pitchFamily="34" charset="0"/>
              </a:rPr>
              <a:t>18	Monate	Rechercheergebnis und </a:t>
            </a:r>
            <a:r>
              <a:rPr lang="de-DE" sz="3000" b="1" dirty="0">
                <a:cs typeface="Calibri" pitchFamily="34" charset="0"/>
              </a:rPr>
              <a:t>Veröffentlichung</a:t>
            </a:r>
          </a:p>
          <a:p>
            <a:pPr marL="449263" indent="-449263" defTabSz="787400" eaLnBrk="0" fontAlgn="base" hangingPunct="0">
              <a:lnSpc>
                <a:spcPct val="110000"/>
              </a:lnSpc>
              <a:spcBef>
                <a:spcPct val="0"/>
              </a:spcBef>
              <a:spcAft>
                <a:spcPct val="0"/>
              </a:spcAft>
              <a:buClr>
                <a:schemeClr val="tx1"/>
              </a:buClr>
              <a:buNone/>
            </a:pPr>
            <a:r>
              <a:rPr lang="de-DE" sz="3000" dirty="0">
                <a:cs typeface="Calibri" pitchFamily="34" charset="0"/>
              </a:rPr>
              <a:t> </a:t>
            </a:r>
          </a:p>
          <a:p>
            <a:pPr marL="449263" indent="-449263" defTabSz="787400" eaLnBrk="0" fontAlgn="base" hangingPunct="0">
              <a:lnSpc>
                <a:spcPct val="110000"/>
              </a:lnSpc>
              <a:spcBef>
                <a:spcPct val="0"/>
              </a:spcBef>
              <a:spcAft>
                <a:spcPct val="0"/>
              </a:spcAft>
              <a:buClr>
                <a:schemeClr val="tx1"/>
              </a:buClr>
              <a:buNone/>
            </a:pPr>
            <a:r>
              <a:rPr lang="de-DE" sz="3000" dirty="0">
                <a:cs typeface="Calibri" pitchFamily="34" charset="0"/>
              </a:rPr>
              <a:t>19	Monate	gegebenenfalls Antrag auf vorläufige 			Prüfung</a:t>
            </a:r>
          </a:p>
          <a:p>
            <a:pPr marL="449263" indent="-449263" defTabSz="787400" eaLnBrk="0" fontAlgn="base" hangingPunct="0">
              <a:lnSpc>
                <a:spcPct val="110000"/>
              </a:lnSpc>
              <a:spcBef>
                <a:spcPct val="0"/>
              </a:spcBef>
              <a:spcAft>
                <a:spcPct val="0"/>
              </a:spcAft>
              <a:buClr>
                <a:schemeClr val="tx1"/>
              </a:buClr>
              <a:buNone/>
            </a:pPr>
            <a:r>
              <a:rPr lang="de-DE" sz="3000" dirty="0">
                <a:cs typeface="Calibri" pitchFamily="34" charset="0"/>
              </a:rPr>
              <a:t> </a:t>
            </a:r>
          </a:p>
          <a:p>
            <a:pPr marL="449263" indent="-449263" defTabSz="787400" eaLnBrk="0" fontAlgn="base" hangingPunct="0">
              <a:lnSpc>
                <a:spcPct val="110000"/>
              </a:lnSpc>
              <a:spcBef>
                <a:spcPct val="0"/>
              </a:spcBef>
              <a:spcAft>
                <a:spcPct val="0"/>
              </a:spcAft>
              <a:buClr>
                <a:schemeClr val="tx1"/>
              </a:buClr>
              <a:buNone/>
            </a:pPr>
            <a:r>
              <a:rPr lang="de-DE" sz="3000" dirty="0">
                <a:cs typeface="Calibri" pitchFamily="34" charset="0"/>
              </a:rPr>
              <a:t>30	Monate	nationale und regionale Anmeldungen</a:t>
            </a:r>
          </a:p>
          <a:p>
            <a:pPr defTabSz="787400"/>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147</a:t>
            </a:fld>
            <a:endParaRPr lang="de-DE"/>
          </a:p>
        </p:txBody>
      </p:sp>
    </p:spTree>
    <p:extLst>
      <p:ext uri="{BB962C8B-B14F-4D97-AF65-F5344CB8AC3E}">
        <p14:creationId xmlns:p14="http://schemas.microsoft.com/office/powerpoint/2010/main" val="28541862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706090"/>
          </a:xfrm>
        </p:spPr>
        <p:txBody>
          <a:bodyPr>
            <a:normAutofit/>
          </a:bodyPr>
          <a:lstStyle/>
          <a:p>
            <a:r>
              <a:rPr lang="de-DE" sz="3600" kern="0" dirty="0">
                <a:latin typeface="Calibri" pitchFamily="34" charset="0"/>
                <a:ea typeface="ＭＳ Ｐゴシック" pitchFamily="-108" charset="-128"/>
                <a:cs typeface="Calibri" pitchFamily="34" charset="0"/>
              </a:rPr>
              <a:t>Uneinheitlichkeit</a:t>
            </a:r>
            <a:endParaRPr lang="de-DE" sz="3600" dirty="0"/>
          </a:p>
        </p:txBody>
      </p:sp>
      <p:sp>
        <p:nvSpPr>
          <p:cNvPr id="3" name="Inhaltsplatzhalter 2"/>
          <p:cNvSpPr>
            <a:spLocks noGrp="1"/>
          </p:cNvSpPr>
          <p:nvPr>
            <p:ph idx="1"/>
          </p:nvPr>
        </p:nvSpPr>
        <p:spPr>
          <a:xfrm>
            <a:off x="419100" y="955452"/>
            <a:ext cx="6779096" cy="5472608"/>
          </a:xfrm>
        </p:spPr>
        <p:txBody>
          <a:bodyPr>
            <a:noAutofit/>
          </a:bodyPr>
          <a:lstStyle/>
          <a:p>
            <a:pPr marL="339725" lvl="0" indent="-339725" eaLnBrk="0" fontAlgn="base" hangingPunct="0">
              <a:lnSpc>
                <a:spcPct val="110000"/>
              </a:lnSpc>
              <a:spcAft>
                <a:spcPct val="0"/>
              </a:spcAft>
              <a:buClr>
                <a:schemeClr val="tx1"/>
              </a:buClr>
              <a:buNone/>
              <a:tabLst>
                <a:tab pos="5021263" algn="l"/>
                <a:tab pos="5740400" algn="l"/>
              </a:tabLst>
              <a:defRPr/>
            </a:pPr>
            <a:r>
              <a:rPr lang="de-DE" sz="2200" dirty="0">
                <a:solidFill>
                  <a:srgbClr val="0D0D0D"/>
                </a:solidFill>
                <a:latin typeface="Calibri" pitchFamily="34" charset="0"/>
                <a:cs typeface="Calibri" pitchFamily="34" charset="0"/>
              </a:rPr>
              <a:t>Mehrere Erfindungen in einer Anmeldung       </a:t>
            </a:r>
          </a:p>
          <a:p>
            <a:pPr marL="339725" lvl="0" indent="-339725" eaLnBrk="0" fontAlgn="base" hangingPunct="0">
              <a:lnSpc>
                <a:spcPct val="110000"/>
              </a:lnSpc>
              <a:spcAft>
                <a:spcPct val="0"/>
              </a:spcAft>
              <a:buClr>
                <a:schemeClr val="tx1"/>
              </a:buClr>
              <a:buNone/>
              <a:tabLst>
                <a:tab pos="5021263" algn="l"/>
                <a:tab pos="5740400" algn="l"/>
              </a:tabLst>
              <a:defRPr/>
            </a:pPr>
            <a:r>
              <a:rPr lang="de-DE" sz="2200" dirty="0">
                <a:solidFill>
                  <a:srgbClr val="0D0D0D"/>
                </a:solidFill>
                <a:latin typeface="Calibri" pitchFamily="34" charset="0"/>
                <a:cs typeface="Calibri" pitchFamily="34" charset="0"/>
              </a:rPr>
              <a:t>Kein Problem für</a:t>
            </a:r>
          </a:p>
          <a:p>
            <a:pPr marL="339725" lvl="1" indent="-339725" eaLnBrk="0" fontAlgn="base" hangingPunct="0">
              <a:lnSpc>
                <a:spcPct val="110000"/>
              </a:lnSpc>
              <a:spcAft>
                <a:spcPct val="0"/>
              </a:spcAft>
              <a:buClr>
                <a:schemeClr val="tx1"/>
              </a:buClr>
              <a:buNone/>
              <a:tabLst>
                <a:tab pos="5021263" algn="l"/>
                <a:tab pos="5740400" algn="l"/>
              </a:tabLst>
              <a:defRPr/>
            </a:pPr>
            <a:r>
              <a:rPr lang="de-DE" sz="2200" dirty="0">
                <a:solidFill>
                  <a:srgbClr val="0D0D0D"/>
                </a:solidFill>
                <a:latin typeface="Calibri" pitchFamily="34" charset="0"/>
                <a:cs typeface="Calibri" pitchFamily="34" charset="0"/>
              </a:rPr>
              <a:t>	Priorität		0</a:t>
            </a:r>
            <a:br>
              <a:rPr lang="de-DE" sz="2200" dirty="0">
                <a:solidFill>
                  <a:srgbClr val="0D0D0D"/>
                </a:solidFill>
                <a:latin typeface="Calibri" pitchFamily="34" charset="0"/>
                <a:cs typeface="Calibri" pitchFamily="34" charset="0"/>
              </a:rPr>
            </a:br>
            <a:r>
              <a:rPr lang="de-DE" sz="2200" dirty="0">
                <a:solidFill>
                  <a:srgbClr val="0D0D0D"/>
                </a:solidFill>
                <a:latin typeface="Calibri" pitchFamily="34" charset="0"/>
                <a:cs typeface="Calibri" pitchFamily="34" charset="0"/>
              </a:rPr>
              <a:t>Recherche (Patentanspruchs-Reihenfolge)	4 - 8</a:t>
            </a:r>
            <a:br>
              <a:rPr lang="de-DE" sz="2200" dirty="0">
                <a:solidFill>
                  <a:srgbClr val="0D0D0D"/>
                </a:solidFill>
                <a:latin typeface="Calibri" pitchFamily="34" charset="0"/>
                <a:cs typeface="Calibri" pitchFamily="34" charset="0"/>
              </a:rPr>
            </a:br>
            <a:r>
              <a:rPr lang="de-DE" sz="2200" dirty="0">
                <a:solidFill>
                  <a:srgbClr val="0D0D0D"/>
                </a:solidFill>
                <a:latin typeface="Calibri" pitchFamily="34" charset="0"/>
                <a:cs typeface="Calibri" pitchFamily="34" charset="0"/>
              </a:rPr>
              <a:t>Prüfung (Patentanspruchs-Reihenfolge)		4 - 8               </a:t>
            </a:r>
            <a:br>
              <a:rPr lang="de-DE" sz="2200" dirty="0">
                <a:solidFill>
                  <a:srgbClr val="0D0D0D"/>
                </a:solidFill>
                <a:latin typeface="Calibri" pitchFamily="34" charset="0"/>
                <a:cs typeface="Calibri" pitchFamily="34" charset="0"/>
              </a:rPr>
            </a:br>
            <a:r>
              <a:rPr lang="de-DE" sz="2200" dirty="0">
                <a:solidFill>
                  <a:srgbClr val="0D0D0D"/>
                </a:solidFill>
                <a:latin typeface="Calibri" pitchFamily="34" charset="0"/>
                <a:cs typeface="Calibri" pitchFamily="34" charset="0"/>
              </a:rPr>
              <a:t>Internationale Anmeldung (neue Reihenfolge)	12</a:t>
            </a:r>
            <a:br>
              <a:rPr lang="de-DE" sz="2200" dirty="0">
                <a:solidFill>
                  <a:srgbClr val="0D0D0D"/>
                </a:solidFill>
                <a:latin typeface="Calibri" pitchFamily="34" charset="0"/>
                <a:cs typeface="Calibri" pitchFamily="34" charset="0"/>
              </a:rPr>
            </a:br>
            <a:r>
              <a:rPr lang="de-DE" sz="2200" dirty="0">
                <a:solidFill>
                  <a:srgbClr val="0D0D0D"/>
                </a:solidFill>
                <a:latin typeface="Calibri" pitchFamily="34" charset="0"/>
                <a:cs typeface="Calibri" pitchFamily="34" charset="0"/>
              </a:rPr>
              <a:t>Internationale Recherche		15</a:t>
            </a:r>
            <a:br>
              <a:rPr lang="de-DE" sz="2200" dirty="0">
                <a:solidFill>
                  <a:srgbClr val="0D0D0D"/>
                </a:solidFill>
                <a:latin typeface="Calibri" pitchFamily="34" charset="0"/>
                <a:cs typeface="Calibri" pitchFamily="34" charset="0"/>
              </a:rPr>
            </a:br>
            <a:r>
              <a:rPr lang="de-DE" sz="2200" dirty="0">
                <a:solidFill>
                  <a:srgbClr val="0D0D0D"/>
                </a:solidFill>
                <a:latin typeface="Calibri" pitchFamily="34" charset="0"/>
                <a:cs typeface="Calibri" pitchFamily="34" charset="0"/>
              </a:rPr>
              <a:t>Internationale Veröffentlichung		18</a:t>
            </a:r>
            <a:br>
              <a:rPr lang="de-DE" sz="2200" dirty="0">
                <a:solidFill>
                  <a:srgbClr val="0D0D0D"/>
                </a:solidFill>
                <a:latin typeface="Calibri" pitchFamily="34" charset="0"/>
                <a:cs typeface="Calibri" pitchFamily="34" charset="0"/>
              </a:rPr>
            </a:br>
            <a:r>
              <a:rPr lang="de-DE" sz="2200" dirty="0">
                <a:solidFill>
                  <a:srgbClr val="0D0D0D"/>
                </a:solidFill>
                <a:latin typeface="Calibri" pitchFamily="34" charset="0"/>
                <a:cs typeface="Calibri" pitchFamily="34" charset="0"/>
              </a:rPr>
              <a:t>Internationale Vorläufige Prüfung		19</a:t>
            </a:r>
            <a:br>
              <a:rPr lang="de-DE" sz="2200" dirty="0">
                <a:solidFill>
                  <a:srgbClr val="0D0D0D"/>
                </a:solidFill>
                <a:latin typeface="Calibri" pitchFamily="34" charset="0"/>
                <a:cs typeface="Calibri" pitchFamily="34" charset="0"/>
              </a:rPr>
            </a:br>
            <a:r>
              <a:rPr lang="de-DE" sz="2200" dirty="0">
                <a:solidFill>
                  <a:srgbClr val="0D0D0D"/>
                </a:solidFill>
                <a:latin typeface="Calibri" pitchFamily="34" charset="0"/>
                <a:cs typeface="Calibri" pitchFamily="34" charset="0"/>
              </a:rPr>
              <a:t>Nationale Weiterverfolgung (neue Reihenfolge)	30</a:t>
            </a:r>
            <a:br>
              <a:rPr lang="de-DE" sz="2200" dirty="0">
                <a:solidFill>
                  <a:srgbClr val="0D0D0D"/>
                </a:solidFill>
                <a:latin typeface="Calibri" pitchFamily="34" charset="0"/>
                <a:cs typeface="Calibri" pitchFamily="34" charset="0"/>
              </a:rPr>
            </a:br>
            <a:r>
              <a:rPr lang="de-DE" sz="2200" dirty="0">
                <a:solidFill>
                  <a:srgbClr val="0D0D0D"/>
                </a:solidFill>
                <a:latin typeface="Calibri" pitchFamily="34" charset="0"/>
                <a:cs typeface="Calibri" pitchFamily="34" charset="0"/>
              </a:rPr>
              <a:t>Nationale Recherche		33</a:t>
            </a:r>
            <a:br>
              <a:rPr lang="de-DE" sz="2200" dirty="0">
                <a:solidFill>
                  <a:srgbClr val="0D0D0D"/>
                </a:solidFill>
                <a:latin typeface="Calibri" pitchFamily="34" charset="0"/>
                <a:cs typeface="Calibri" pitchFamily="34" charset="0"/>
              </a:rPr>
            </a:br>
            <a:r>
              <a:rPr lang="de-DE" sz="2200" dirty="0">
                <a:solidFill>
                  <a:srgbClr val="0D0D0D"/>
                </a:solidFill>
                <a:latin typeface="Calibri" pitchFamily="34" charset="0"/>
                <a:cs typeface="Calibri" pitchFamily="34" charset="0"/>
              </a:rPr>
              <a:t>Nationale Prüfung		ca. 60</a:t>
            </a:r>
            <a:br>
              <a:rPr lang="de-DE" sz="2200" kern="0" dirty="0">
                <a:solidFill>
                  <a:srgbClr val="0D0D0D"/>
                </a:solidFill>
                <a:latin typeface="Calibri" pitchFamily="34" charset="0"/>
                <a:ea typeface="ＭＳ Ｐゴシック" pitchFamily="-111" charset="-128"/>
                <a:cs typeface="Calibri" pitchFamily="34" charset="0"/>
              </a:rPr>
            </a:br>
            <a:r>
              <a:rPr lang="de-DE" sz="2200" b="1" kern="0" dirty="0">
                <a:solidFill>
                  <a:srgbClr val="0D0D0D"/>
                </a:solidFill>
                <a:latin typeface="Calibri" pitchFamily="34" charset="0"/>
                <a:ea typeface="ＭＳ Ｐゴシック" pitchFamily="-111" charset="-128"/>
                <a:cs typeface="Calibri" pitchFamily="34" charset="0"/>
              </a:rPr>
              <a:t>d.h. noch nach 5 Jahren Teilungsmöglichkeit</a:t>
            </a:r>
            <a:endParaRPr lang="de-DE" sz="2200" kern="0" dirty="0">
              <a:solidFill>
                <a:srgbClr val="0D0D0D"/>
              </a:solidFill>
              <a:latin typeface="Calibri" pitchFamily="34" charset="0"/>
              <a:ea typeface="ＭＳ Ｐゴシック" pitchFamily="-111" charset="-128"/>
              <a:cs typeface="Calibri" pitchFamily="34" charset="0"/>
            </a:endParaRPr>
          </a:p>
          <a:p>
            <a:pPr marL="0" indent="0">
              <a:buNone/>
            </a:pPr>
            <a:r>
              <a:rPr lang="de-DE" sz="2200" dirty="0"/>
              <a:t>Die Zeiten sind jeweils in Monaten angegeben.</a:t>
            </a:r>
          </a:p>
        </p:txBody>
      </p:sp>
      <p:sp>
        <p:nvSpPr>
          <p:cNvPr id="5" name="Foliennummernplatzhalter 4"/>
          <p:cNvSpPr>
            <a:spLocks noGrp="1"/>
          </p:cNvSpPr>
          <p:nvPr>
            <p:ph type="sldNum" sz="quarter" idx="12"/>
          </p:nvPr>
        </p:nvSpPr>
        <p:spPr/>
        <p:txBody>
          <a:bodyPr/>
          <a:lstStyle/>
          <a:p>
            <a:fld id="{C6839156-0AB0-4DF6-B272-47750D79F21E}" type="slidenum">
              <a:rPr lang="de-DE" smtClean="0"/>
              <a:t>148</a:t>
            </a:fld>
            <a:endParaRPr lang="de-DE"/>
          </a:p>
        </p:txBody>
      </p:sp>
    </p:spTree>
    <p:extLst>
      <p:ext uri="{BB962C8B-B14F-4D97-AF65-F5344CB8AC3E}">
        <p14:creationId xmlns:p14="http://schemas.microsoft.com/office/powerpoint/2010/main" val="146599988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Veröffentlichung</a:t>
            </a:r>
          </a:p>
        </p:txBody>
      </p:sp>
      <p:sp>
        <p:nvSpPr>
          <p:cNvPr id="3" name="Inhaltsplatzhalter 2"/>
          <p:cNvSpPr>
            <a:spLocks noGrp="1"/>
          </p:cNvSpPr>
          <p:nvPr>
            <p:ph idx="1"/>
          </p:nvPr>
        </p:nvSpPr>
        <p:spPr>
          <a:xfrm>
            <a:off x="457200" y="1600200"/>
            <a:ext cx="6491064" cy="4559300"/>
          </a:xfrm>
        </p:spPr>
        <p:txBody>
          <a:bodyPr>
            <a:normAutofit/>
          </a:bodyPr>
          <a:lstStyle/>
          <a:p>
            <a:pPr>
              <a:lnSpc>
                <a:spcPct val="140000"/>
              </a:lnSpc>
              <a:spcBef>
                <a:spcPts val="1200"/>
              </a:spcBef>
            </a:pPr>
            <a:r>
              <a:rPr lang="de-DE" sz="2200" dirty="0"/>
              <a:t>Schriftliche oder mündliche Mitteilung an einen unbegrenzten Personenkreis</a:t>
            </a:r>
          </a:p>
          <a:p>
            <a:pPr>
              <a:lnSpc>
                <a:spcPct val="140000"/>
              </a:lnSpc>
              <a:spcBef>
                <a:spcPts val="1200"/>
              </a:spcBef>
            </a:pPr>
            <a:r>
              <a:rPr lang="de-DE" sz="2200" dirty="0"/>
              <a:t>Ein unbegrenzter Personenkreis ist nicht leicht abzählbar</a:t>
            </a:r>
          </a:p>
          <a:p>
            <a:pPr>
              <a:lnSpc>
                <a:spcPct val="140000"/>
              </a:lnSpc>
              <a:spcBef>
                <a:spcPts val="1200"/>
              </a:spcBef>
            </a:pPr>
            <a:r>
              <a:rPr lang="de-DE" sz="2200" dirty="0"/>
              <a:t>Meist auf Vorträgen, im Internet, durch Verkäufe</a:t>
            </a:r>
          </a:p>
          <a:p>
            <a:pPr>
              <a:lnSpc>
                <a:spcPct val="140000"/>
              </a:lnSpc>
              <a:spcBef>
                <a:spcPts val="1200"/>
              </a:spcBef>
            </a:pPr>
            <a:r>
              <a:rPr lang="de-DE" sz="2200" dirty="0"/>
              <a:t>Auslegung in einer Bibliothek, auch wenn es real keiner sieht, mit dem strategischen Vorteil, dass die Veröffentlichung nur dem Auslegenden bekannt ist.</a:t>
            </a:r>
          </a:p>
        </p:txBody>
      </p:sp>
      <p:sp>
        <p:nvSpPr>
          <p:cNvPr id="5" name="Foliennummernplatzhalter 4"/>
          <p:cNvSpPr>
            <a:spLocks noGrp="1"/>
          </p:cNvSpPr>
          <p:nvPr>
            <p:ph type="sldNum" sz="quarter" idx="12"/>
          </p:nvPr>
        </p:nvSpPr>
        <p:spPr/>
        <p:txBody>
          <a:bodyPr/>
          <a:lstStyle/>
          <a:p>
            <a:fld id="{C6839156-0AB0-4DF6-B272-47750D79F21E}" type="slidenum">
              <a:rPr lang="de-DE" smtClean="0"/>
              <a:t>149</a:t>
            </a:fld>
            <a:endParaRPr lang="de-DE"/>
          </a:p>
        </p:txBody>
      </p:sp>
    </p:spTree>
    <p:extLst>
      <p:ext uri="{BB962C8B-B14F-4D97-AF65-F5344CB8AC3E}">
        <p14:creationId xmlns:p14="http://schemas.microsoft.com/office/powerpoint/2010/main" val="1486721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562074"/>
          </a:xfrm>
        </p:spPr>
        <p:txBody>
          <a:bodyPr>
            <a:normAutofit fontScale="90000"/>
          </a:bodyPr>
          <a:lstStyle/>
          <a:p>
            <a:r>
              <a:rPr lang="de-DE" sz="4000" dirty="0"/>
              <a:t>Bewertung</a:t>
            </a:r>
          </a:p>
        </p:txBody>
      </p:sp>
      <p:sp>
        <p:nvSpPr>
          <p:cNvPr id="3" name="Inhaltsplatzhalter 2"/>
          <p:cNvSpPr>
            <a:spLocks noGrp="1"/>
          </p:cNvSpPr>
          <p:nvPr>
            <p:ph idx="1"/>
          </p:nvPr>
        </p:nvSpPr>
        <p:spPr>
          <a:xfrm>
            <a:off x="533400" y="809278"/>
            <a:ext cx="6491064" cy="5762972"/>
          </a:xfrm>
        </p:spPr>
        <p:txBody>
          <a:bodyPr>
            <a:noAutofit/>
          </a:bodyPr>
          <a:lstStyle/>
          <a:p>
            <a:pPr>
              <a:lnSpc>
                <a:spcPct val="120000"/>
              </a:lnSpc>
              <a:spcBef>
                <a:spcPts val="600"/>
              </a:spcBef>
            </a:pPr>
            <a:r>
              <a:rPr lang="de-DE" sz="2000" dirty="0"/>
              <a:t>Jede Einheit aus Vorlesung und Übung sollte sich in der Semesterarbeit widerspiegeln</a:t>
            </a:r>
          </a:p>
          <a:p>
            <a:pPr>
              <a:lnSpc>
                <a:spcPct val="120000"/>
              </a:lnSpc>
              <a:spcBef>
                <a:spcPts val="600"/>
              </a:spcBef>
            </a:pPr>
            <a:r>
              <a:rPr lang="de-DE" sz="2000" dirty="0"/>
              <a:t>Die Semesterarbeit sollte während des Semesters erstellt werden und wird danach benotet</a:t>
            </a:r>
          </a:p>
          <a:p>
            <a:pPr>
              <a:lnSpc>
                <a:spcPct val="120000"/>
              </a:lnSpc>
              <a:spcBef>
                <a:spcPts val="600"/>
              </a:spcBef>
            </a:pPr>
            <a:r>
              <a:rPr lang="de-DE" sz="2000" dirty="0"/>
              <a:t>Die Semesterarbeit spiegelt an einer eigenen Erfindung Idee, Recherche, Ansprüche, Anmeldetext etc.</a:t>
            </a:r>
          </a:p>
          <a:p>
            <a:pPr>
              <a:lnSpc>
                <a:spcPct val="120000"/>
              </a:lnSpc>
              <a:spcBef>
                <a:spcPts val="600"/>
              </a:spcBef>
            </a:pPr>
            <a:r>
              <a:rPr lang="de-DE" sz="2000" dirty="0"/>
              <a:t>Letztlich kommt es darauf an, dass alle sich bemühen, eine sinnvolle Patentanmeldung auszuarbeiten und einzureichen.</a:t>
            </a:r>
          </a:p>
          <a:p>
            <a:pPr>
              <a:lnSpc>
                <a:spcPct val="120000"/>
              </a:lnSpc>
              <a:spcBef>
                <a:spcPts val="600"/>
              </a:spcBef>
            </a:pPr>
            <a:r>
              <a:rPr lang="de-DE" sz="2000" dirty="0"/>
              <a:t>Dabei würde es mich freuen, wenn wir uns so gegenseitig helfen, dass am Ende jeder eine sehr gute Semesterarbeit hat.</a:t>
            </a:r>
          </a:p>
          <a:p>
            <a:pPr>
              <a:lnSpc>
                <a:spcPct val="120000"/>
              </a:lnSpc>
              <a:spcBef>
                <a:spcPts val="600"/>
              </a:spcBef>
            </a:pPr>
            <a:r>
              <a:rPr lang="de-DE" sz="2000" dirty="0"/>
              <a:t>Wer sich einbringt, indem er eine Aufgabe übernimmt, sollte das auch im Skript erwähnen.</a:t>
            </a:r>
          </a:p>
        </p:txBody>
      </p:sp>
      <p:sp>
        <p:nvSpPr>
          <p:cNvPr id="5" name="Foliennummernplatzhalter 4"/>
          <p:cNvSpPr>
            <a:spLocks noGrp="1"/>
          </p:cNvSpPr>
          <p:nvPr>
            <p:ph type="sldNum" sz="quarter" idx="12"/>
          </p:nvPr>
        </p:nvSpPr>
        <p:spPr/>
        <p:txBody>
          <a:bodyPr/>
          <a:lstStyle/>
          <a:p>
            <a:fld id="{C6839156-0AB0-4DF6-B272-47750D79F21E}" type="slidenum">
              <a:rPr lang="de-DE" smtClean="0"/>
              <a:t>15</a:t>
            </a:fld>
            <a:endParaRPr lang="de-DE"/>
          </a:p>
        </p:txBody>
      </p:sp>
    </p:spTree>
    <p:extLst>
      <p:ext uri="{BB962C8B-B14F-4D97-AF65-F5344CB8AC3E}">
        <p14:creationId xmlns:p14="http://schemas.microsoft.com/office/powerpoint/2010/main" val="199500628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Folgen der Veröffentlichung</a:t>
            </a:r>
          </a:p>
        </p:txBody>
      </p:sp>
      <p:sp>
        <p:nvSpPr>
          <p:cNvPr id="3" name="Inhaltsplatzhalter 2"/>
          <p:cNvSpPr>
            <a:spLocks noGrp="1"/>
          </p:cNvSpPr>
          <p:nvPr>
            <p:ph idx="1"/>
          </p:nvPr>
        </p:nvSpPr>
        <p:spPr/>
        <p:txBody>
          <a:bodyPr/>
          <a:lstStyle/>
          <a:p>
            <a:pPr marL="0" indent="0">
              <a:buNone/>
            </a:pPr>
            <a:r>
              <a:rPr lang="de-DE" dirty="0"/>
              <a:t>Vorteil</a:t>
            </a:r>
          </a:p>
          <a:p>
            <a:pPr marL="0" indent="0">
              <a:buNone/>
            </a:pPr>
            <a:r>
              <a:rPr lang="de-DE" dirty="0"/>
              <a:t>Kein anderer kann darauf ein Patent bekommen</a:t>
            </a:r>
          </a:p>
          <a:p>
            <a:pPr marL="0" indent="0">
              <a:buNone/>
            </a:pPr>
            <a:endParaRPr lang="de-DE" dirty="0"/>
          </a:p>
          <a:p>
            <a:pPr marL="0" indent="0">
              <a:buNone/>
            </a:pPr>
            <a:r>
              <a:rPr lang="de-DE" dirty="0"/>
              <a:t>Nachteil</a:t>
            </a:r>
          </a:p>
          <a:p>
            <a:pPr marL="0" indent="0">
              <a:buNone/>
            </a:pPr>
            <a:r>
              <a:rPr lang="de-DE" dirty="0"/>
              <a:t>Man muss sich auch selber erfinderisch davon abheben, um ein Patent zu erhalten</a:t>
            </a:r>
          </a:p>
          <a:p>
            <a:pPr marL="0" indent="0">
              <a:buNone/>
            </a:pPr>
            <a:endParaRPr lang="de-DE" dirty="0"/>
          </a:p>
          <a:p>
            <a:pPr marL="0" indent="0">
              <a:buNone/>
            </a:pPr>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150</a:t>
            </a:fld>
            <a:endParaRPr lang="de-DE"/>
          </a:p>
        </p:txBody>
      </p:sp>
    </p:spTree>
    <p:extLst>
      <p:ext uri="{BB962C8B-B14F-4D97-AF65-F5344CB8AC3E}">
        <p14:creationId xmlns:p14="http://schemas.microsoft.com/office/powerpoint/2010/main" val="13661143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Übung zum Schutz von Erfindungen</a:t>
            </a:r>
          </a:p>
        </p:txBody>
      </p:sp>
      <p:sp>
        <p:nvSpPr>
          <p:cNvPr id="3" name="Inhaltsplatzhalter 2"/>
          <p:cNvSpPr>
            <a:spLocks noGrp="1"/>
          </p:cNvSpPr>
          <p:nvPr>
            <p:ph idx="1"/>
          </p:nvPr>
        </p:nvSpPr>
        <p:spPr>
          <a:xfrm>
            <a:off x="467544" y="1844824"/>
            <a:ext cx="6491064" cy="4525963"/>
          </a:xfrm>
          <a:solidFill>
            <a:schemeClr val="accent3">
              <a:lumMod val="40000"/>
              <a:lumOff val="60000"/>
            </a:schemeClr>
          </a:solidFill>
        </p:spPr>
        <p:txBody>
          <a:bodyPr>
            <a:normAutofit fontScale="92500" lnSpcReduction="10000"/>
          </a:bodyPr>
          <a:lstStyle/>
          <a:p>
            <a:pPr marL="0" indent="0">
              <a:buNone/>
            </a:pPr>
            <a:r>
              <a:rPr lang="de-DE" dirty="0"/>
              <a:t>Beschreibung der eigenen Erfindung</a:t>
            </a:r>
          </a:p>
          <a:p>
            <a:r>
              <a:rPr lang="de-DE" dirty="0"/>
              <a:t>mit Diskussion des Stands der Technik</a:t>
            </a:r>
          </a:p>
          <a:p>
            <a:r>
              <a:rPr lang="de-DE" dirty="0"/>
              <a:t>Aufgabe</a:t>
            </a:r>
          </a:p>
          <a:p>
            <a:r>
              <a:rPr lang="de-DE" dirty="0"/>
              <a:t>Lösung</a:t>
            </a:r>
          </a:p>
          <a:p>
            <a:r>
              <a:rPr lang="de-DE" dirty="0"/>
              <a:t>Vorteilhaften Weiterbildungen</a:t>
            </a:r>
          </a:p>
          <a:p>
            <a:r>
              <a:rPr lang="de-DE" dirty="0"/>
              <a:t>Figurenbeschreibung mehrerer Ausführungsbeispiele</a:t>
            </a:r>
          </a:p>
          <a:p>
            <a:r>
              <a:rPr lang="de-DE" dirty="0"/>
              <a:t>mit mehreren Figuren </a:t>
            </a:r>
          </a:p>
          <a:p>
            <a:r>
              <a:rPr lang="de-DE" dirty="0"/>
              <a:t>mit vielen Patentansprüchen</a:t>
            </a:r>
          </a:p>
          <a:p>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151</a:t>
            </a:fld>
            <a:endParaRPr lang="de-DE"/>
          </a:p>
        </p:txBody>
      </p:sp>
    </p:spTree>
    <p:extLst>
      <p:ext uri="{BB962C8B-B14F-4D97-AF65-F5344CB8AC3E}">
        <p14:creationId xmlns:p14="http://schemas.microsoft.com/office/powerpoint/2010/main" val="80598631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996952"/>
            <a:ext cx="6491064" cy="1143000"/>
          </a:xfrm>
        </p:spPr>
        <p:txBody>
          <a:bodyPr>
            <a:normAutofit/>
          </a:bodyPr>
          <a:lstStyle/>
          <a:p>
            <a:r>
              <a:rPr lang="de-DE" sz="6600" dirty="0"/>
              <a:t>6. Anmeldungen</a:t>
            </a:r>
          </a:p>
        </p:txBody>
      </p:sp>
      <p:sp>
        <p:nvSpPr>
          <p:cNvPr id="3" name="Inhaltsplatzhalter 2"/>
          <p:cNvSpPr>
            <a:spLocks noGrp="1"/>
          </p:cNvSpPr>
          <p:nvPr>
            <p:ph idx="1"/>
          </p:nvPr>
        </p:nvSpPr>
        <p:spPr/>
        <p:txBody>
          <a:bodyPr/>
          <a:lstStyle/>
          <a:p>
            <a:pPr marL="0" indent="0">
              <a:buNone/>
            </a:pPr>
            <a:r>
              <a:rPr lang="de-DE" dirty="0"/>
              <a:t> </a:t>
            </a:r>
          </a:p>
        </p:txBody>
      </p:sp>
      <p:sp>
        <p:nvSpPr>
          <p:cNvPr id="5" name="Foliennummernplatzhalter 4"/>
          <p:cNvSpPr>
            <a:spLocks noGrp="1"/>
          </p:cNvSpPr>
          <p:nvPr>
            <p:ph type="sldNum" sz="quarter" idx="12"/>
          </p:nvPr>
        </p:nvSpPr>
        <p:spPr/>
        <p:txBody>
          <a:bodyPr/>
          <a:lstStyle/>
          <a:p>
            <a:fld id="{C6839156-0AB0-4DF6-B272-47750D79F21E}" type="slidenum">
              <a:rPr lang="de-DE" smtClean="0"/>
              <a:t>152</a:t>
            </a:fld>
            <a:endParaRPr lang="de-DE"/>
          </a:p>
        </p:txBody>
      </p:sp>
    </p:spTree>
    <p:extLst>
      <p:ext uri="{BB962C8B-B14F-4D97-AF65-F5344CB8AC3E}">
        <p14:creationId xmlns:p14="http://schemas.microsoft.com/office/powerpoint/2010/main" val="388076208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Anmeldeverfahren</a:t>
            </a:r>
          </a:p>
        </p:txBody>
      </p:sp>
      <p:sp>
        <p:nvSpPr>
          <p:cNvPr id="3" name="Inhaltsplatzhalter 2"/>
          <p:cNvSpPr>
            <a:spLocks noGrp="1"/>
          </p:cNvSpPr>
          <p:nvPr>
            <p:ph idx="1"/>
          </p:nvPr>
        </p:nvSpPr>
        <p:spPr>
          <a:solidFill>
            <a:schemeClr val="accent1">
              <a:lumMod val="40000"/>
              <a:lumOff val="60000"/>
            </a:schemeClr>
          </a:solidFill>
        </p:spPr>
        <p:txBody>
          <a:bodyPr/>
          <a:lstStyle/>
          <a:p>
            <a:endParaRPr lang="de-DE" dirty="0"/>
          </a:p>
          <a:p>
            <a:r>
              <a:rPr lang="de-DE" dirty="0"/>
              <a:t>Deutsche, Europäische, Internationale Verfahren</a:t>
            </a:r>
          </a:p>
          <a:p>
            <a:r>
              <a:rPr lang="de-DE" dirty="0"/>
              <a:t>Anmeldung, Erteilung, Einspruch/Widerspruch</a:t>
            </a:r>
          </a:p>
          <a:p>
            <a:r>
              <a:rPr lang="de-DE" dirty="0"/>
              <a:t>Hinterlegung					</a:t>
            </a:r>
          </a:p>
          <a:p>
            <a:pPr marL="0" indent="0">
              <a:buNone/>
            </a:pPr>
            <a:r>
              <a:rPr lang="de-DE" dirty="0"/>
              <a:t>Übung: Patentanmeldung einreichen</a:t>
            </a:r>
          </a:p>
          <a:p>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153</a:t>
            </a:fld>
            <a:endParaRPr lang="de-DE"/>
          </a:p>
        </p:txBody>
      </p:sp>
    </p:spTree>
    <p:extLst>
      <p:ext uri="{BB962C8B-B14F-4D97-AF65-F5344CB8AC3E}">
        <p14:creationId xmlns:p14="http://schemas.microsoft.com/office/powerpoint/2010/main" val="11694718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Patenterteilungsverfahren DE</a:t>
            </a:r>
          </a:p>
        </p:txBody>
      </p:sp>
      <p:sp>
        <p:nvSpPr>
          <p:cNvPr id="3" name="Inhaltsplatzhalter 2"/>
          <p:cNvSpPr>
            <a:spLocks noGrp="1"/>
          </p:cNvSpPr>
          <p:nvPr>
            <p:ph idx="1"/>
          </p:nvPr>
        </p:nvSpPr>
        <p:spPr>
          <a:xfrm>
            <a:off x="457200" y="1384300"/>
            <a:ext cx="6491064" cy="5219700"/>
          </a:xfrm>
        </p:spPr>
        <p:txBody>
          <a:bodyPr>
            <a:normAutofit fontScale="92500" lnSpcReduction="20000"/>
          </a:bodyPr>
          <a:lstStyle/>
          <a:p>
            <a:pPr>
              <a:lnSpc>
                <a:spcPct val="130000"/>
              </a:lnSpc>
            </a:pPr>
            <a:r>
              <a:rPr lang="de-DE" sz="2400" dirty="0"/>
              <a:t>Optional Hinterlegung ohne Anmeldegebühr</a:t>
            </a:r>
          </a:p>
          <a:p>
            <a:pPr>
              <a:lnSpc>
                <a:spcPct val="130000"/>
              </a:lnSpc>
            </a:pPr>
            <a:r>
              <a:rPr lang="de-DE" sz="2400" dirty="0"/>
              <a:t>Anmeldung mit Anmeldegebühr</a:t>
            </a:r>
          </a:p>
          <a:p>
            <a:pPr>
              <a:lnSpc>
                <a:spcPct val="130000"/>
              </a:lnSpc>
            </a:pPr>
            <a:r>
              <a:rPr lang="de-DE" sz="2400" dirty="0"/>
              <a:t>Optional Recherche- und/oder Prüfungsantrag (gebührenpflichtig)</a:t>
            </a:r>
          </a:p>
          <a:p>
            <a:pPr>
              <a:lnSpc>
                <a:spcPct val="130000"/>
              </a:lnSpc>
            </a:pPr>
            <a:r>
              <a:rPr lang="de-DE" sz="2400" dirty="0"/>
              <a:t>Spätestens </a:t>
            </a:r>
            <a:r>
              <a:rPr lang="de-DE" sz="2400" b="1" dirty="0"/>
              <a:t>7</a:t>
            </a:r>
            <a:r>
              <a:rPr lang="de-DE" sz="2400" dirty="0"/>
              <a:t> Jahre nach der Anmeldung</a:t>
            </a:r>
          </a:p>
          <a:p>
            <a:pPr>
              <a:lnSpc>
                <a:spcPct val="130000"/>
              </a:lnSpc>
            </a:pPr>
            <a:r>
              <a:rPr lang="de-DE" sz="2400" b="1" dirty="0"/>
              <a:t>12 </a:t>
            </a:r>
            <a:r>
              <a:rPr lang="de-DE" sz="2400" dirty="0"/>
              <a:t>Monate nach der ersten Hinterlegung optional Nachanmeldung mit Priorität</a:t>
            </a:r>
          </a:p>
          <a:p>
            <a:pPr>
              <a:lnSpc>
                <a:spcPct val="130000"/>
              </a:lnSpc>
            </a:pPr>
            <a:r>
              <a:rPr lang="de-DE" sz="2400" b="1" dirty="0"/>
              <a:t>18</a:t>
            </a:r>
            <a:r>
              <a:rPr lang="de-DE" sz="2400" dirty="0"/>
              <a:t> Monate nach der ersten Hinterlegung Veröffentlichung</a:t>
            </a:r>
          </a:p>
          <a:p>
            <a:pPr>
              <a:lnSpc>
                <a:spcPct val="130000"/>
              </a:lnSpc>
            </a:pPr>
            <a:r>
              <a:rPr lang="de-DE" sz="2400" dirty="0"/>
              <a:t>Prüfung und Patenterteilung</a:t>
            </a:r>
          </a:p>
          <a:p>
            <a:pPr>
              <a:lnSpc>
                <a:spcPct val="130000"/>
              </a:lnSpc>
            </a:pPr>
            <a:r>
              <a:rPr lang="de-DE" sz="2400" dirty="0"/>
              <a:t>Ggf. Einspruchsverfahren</a:t>
            </a:r>
          </a:p>
          <a:p>
            <a:pPr>
              <a:lnSpc>
                <a:spcPct val="130000"/>
              </a:lnSpc>
            </a:pPr>
            <a:r>
              <a:rPr lang="de-DE" sz="2400" b="1" dirty="0"/>
              <a:t>20</a:t>
            </a:r>
            <a:r>
              <a:rPr lang="de-DE" sz="2400" dirty="0"/>
              <a:t> Jahre Laufzeit</a:t>
            </a:r>
          </a:p>
        </p:txBody>
      </p:sp>
      <p:sp>
        <p:nvSpPr>
          <p:cNvPr id="5" name="Foliennummernplatzhalter 4"/>
          <p:cNvSpPr>
            <a:spLocks noGrp="1"/>
          </p:cNvSpPr>
          <p:nvPr>
            <p:ph type="sldNum" sz="quarter" idx="12"/>
          </p:nvPr>
        </p:nvSpPr>
        <p:spPr/>
        <p:txBody>
          <a:bodyPr/>
          <a:lstStyle/>
          <a:p>
            <a:fld id="{C6839156-0AB0-4DF6-B272-47750D79F21E}" type="slidenum">
              <a:rPr lang="de-DE" smtClean="0"/>
              <a:t>154</a:t>
            </a:fld>
            <a:endParaRPr lang="de-DE"/>
          </a:p>
        </p:txBody>
      </p:sp>
    </p:spTree>
    <p:extLst>
      <p:ext uri="{BB962C8B-B14F-4D97-AF65-F5344CB8AC3E}">
        <p14:creationId xmlns:p14="http://schemas.microsoft.com/office/powerpoint/2010/main" val="179675775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706090"/>
          </a:xfrm>
        </p:spPr>
        <p:txBody>
          <a:bodyPr>
            <a:normAutofit/>
          </a:bodyPr>
          <a:lstStyle/>
          <a:p>
            <a:pPr lvl="0"/>
            <a:r>
              <a:rPr lang="de-DE" sz="4000" kern="0" dirty="0">
                <a:latin typeface="Calibri" pitchFamily="34" charset="0"/>
                <a:ea typeface="ＭＳ Ｐゴシック" pitchFamily="-108" charset="-128"/>
                <a:cs typeface="Calibri" pitchFamily="34" charset="0"/>
              </a:rPr>
              <a:t>Wesen eines Patents</a:t>
            </a:r>
            <a:endParaRPr lang="de-DE" sz="4000" dirty="0"/>
          </a:p>
        </p:txBody>
      </p:sp>
      <p:sp>
        <p:nvSpPr>
          <p:cNvPr id="3" name="Inhaltsplatzhalter 2"/>
          <p:cNvSpPr>
            <a:spLocks noGrp="1"/>
          </p:cNvSpPr>
          <p:nvPr>
            <p:ph idx="1"/>
          </p:nvPr>
        </p:nvSpPr>
        <p:spPr>
          <a:xfrm>
            <a:off x="251520" y="1052736"/>
            <a:ext cx="7001768" cy="5400600"/>
          </a:xfrm>
        </p:spPr>
        <p:txBody>
          <a:bodyPr>
            <a:normAutofit fontScale="70000" lnSpcReduction="20000"/>
          </a:bodyPr>
          <a:lstStyle/>
          <a:p>
            <a:pPr marL="0" lvl="0" indent="0" algn="ctr" eaLnBrk="0" fontAlgn="base" hangingPunct="0">
              <a:lnSpc>
                <a:spcPct val="120000"/>
              </a:lnSpc>
              <a:spcAft>
                <a:spcPct val="0"/>
              </a:spcAft>
              <a:buClr>
                <a:schemeClr val="tx1"/>
              </a:buClr>
              <a:buNone/>
              <a:defRPr/>
            </a:pPr>
            <a:r>
              <a:rPr lang="de-DE" dirty="0">
                <a:solidFill>
                  <a:srgbClr val="0D0D0D"/>
                </a:solidFill>
                <a:latin typeface="Calibri" pitchFamily="34" charset="0"/>
                <a:cs typeface="Calibri" pitchFamily="34" charset="0"/>
              </a:rPr>
              <a:t>Schutzbereich ↔ Offenbarungsgehalt</a:t>
            </a:r>
          </a:p>
          <a:p>
            <a:pPr marL="0" lvl="0" indent="0" algn="ctr" eaLnBrk="0" fontAlgn="base" hangingPunct="0">
              <a:lnSpc>
                <a:spcPct val="120000"/>
              </a:lnSpc>
              <a:spcAft>
                <a:spcPct val="0"/>
              </a:spcAft>
              <a:buClr>
                <a:schemeClr val="tx1"/>
              </a:buClr>
              <a:buNone/>
              <a:defRPr/>
            </a:pPr>
            <a:endParaRPr lang="de-DE" sz="2800" kern="0" dirty="0">
              <a:solidFill>
                <a:srgbClr val="0D0D0D"/>
              </a:solidFill>
              <a:ea typeface="ＭＳ Ｐゴシック" pitchFamily="-108" charset="-128"/>
              <a:cs typeface="ＭＳ Ｐゴシック" pitchFamily="-108" charset="-128"/>
            </a:endParaRPr>
          </a:p>
          <a:p>
            <a:pPr marL="271463" lvl="0" indent="-271463" eaLnBrk="0" fontAlgn="base" hangingPunct="0">
              <a:lnSpc>
                <a:spcPct val="120000"/>
              </a:lnSpc>
              <a:spcAft>
                <a:spcPct val="0"/>
              </a:spcAft>
              <a:buClr>
                <a:schemeClr val="tx1"/>
              </a:buClr>
              <a:buNone/>
              <a:defRPr/>
            </a:pPr>
            <a:r>
              <a:rPr lang="de-DE" dirty="0">
                <a:solidFill>
                  <a:srgbClr val="0D0D0D"/>
                </a:solidFill>
                <a:latin typeface="Calibri" pitchFamily="34" charset="0"/>
                <a:cs typeface="Calibri" pitchFamily="34" charset="0"/>
              </a:rPr>
              <a:t>Schutzbereich:</a:t>
            </a:r>
          </a:p>
          <a:p>
            <a:pPr marL="271463" indent="-271463" eaLnBrk="0" fontAlgn="base" hangingPunct="0">
              <a:lnSpc>
                <a:spcPct val="120000"/>
              </a:lnSpc>
              <a:spcAft>
                <a:spcPct val="0"/>
              </a:spcAft>
              <a:buClr>
                <a:schemeClr val="tx1"/>
              </a:buClr>
              <a:defRPr/>
            </a:pPr>
            <a:r>
              <a:rPr lang="de-DE" dirty="0">
                <a:solidFill>
                  <a:srgbClr val="0D0D0D"/>
                </a:solidFill>
                <a:latin typeface="Calibri" pitchFamily="34" charset="0"/>
                <a:cs typeface="Calibri" pitchFamily="34" charset="0"/>
              </a:rPr>
              <a:t>Inhalt der Patentansprüche</a:t>
            </a:r>
          </a:p>
          <a:p>
            <a:pPr marL="271463" indent="-271463" eaLnBrk="0" fontAlgn="base" hangingPunct="0">
              <a:lnSpc>
                <a:spcPct val="120000"/>
              </a:lnSpc>
              <a:spcAft>
                <a:spcPct val="0"/>
              </a:spcAft>
              <a:buClr>
                <a:schemeClr val="tx1"/>
              </a:buClr>
            </a:pPr>
            <a:r>
              <a:rPr lang="de-DE" dirty="0">
                <a:solidFill>
                  <a:srgbClr val="0D0D0D"/>
                </a:solidFill>
                <a:latin typeface="Calibri" pitchFamily="34" charset="0"/>
                <a:cs typeface="Calibri" pitchFamily="34" charset="0"/>
              </a:rPr>
              <a:t>Beschreibung und Zeichnung dienen der Erläuterung</a:t>
            </a:r>
          </a:p>
          <a:p>
            <a:pPr marL="271463" indent="-271463" eaLnBrk="0" fontAlgn="base" hangingPunct="0">
              <a:lnSpc>
                <a:spcPct val="120000"/>
              </a:lnSpc>
              <a:spcAft>
                <a:spcPct val="0"/>
              </a:spcAft>
              <a:buClr>
                <a:schemeClr val="tx1"/>
              </a:buClr>
              <a:defRPr/>
            </a:pPr>
            <a:r>
              <a:rPr lang="de-DE" dirty="0">
                <a:solidFill>
                  <a:srgbClr val="0D0D0D"/>
                </a:solidFill>
                <a:latin typeface="Calibri" pitchFamily="34" charset="0"/>
                <a:cs typeface="Calibri" pitchFamily="34" charset="0"/>
              </a:rPr>
              <a:t>Wird im Prüfungsverfahren variiert</a:t>
            </a:r>
          </a:p>
          <a:p>
            <a:pPr marL="271463" lvl="0" indent="-271463" eaLnBrk="0" fontAlgn="base" hangingPunct="0">
              <a:lnSpc>
                <a:spcPct val="120000"/>
              </a:lnSpc>
              <a:spcAft>
                <a:spcPct val="0"/>
              </a:spcAft>
              <a:buClr>
                <a:schemeClr val="tx1"/>
              </a:buClr>
              <a:buFont typeface="Wingdings" pitchFamily="2" charset="2"/>
              <a:buChar char="§"/>
              <a:defRPr/>
            </a:pPr>
            <a:endParaRPr lang="de-DE" sz="2800" kern="0" dirty="0">
              <a:solidFill>
                <a:srgbClr val="0D0D0D"/>
              </a:solidFill>
              <a:ea typeface="ＭＳ Ｐゴシック" pitchFamily="-108" charset="-128"/>
              <a:cs typeface="ＭＳ Ｐゴシック" pitchFamily="-108" charset="-128"/>
            </a:endParaRPr>
          </a:p>
          <a:p>
            <a:pPr marL="271463" indent="-271463" eaLnBrk="0" fontAlgn="base" hangingPunct="0">
              <a:lnSpc>
                <a:spcPct val="120000"/>
              </a:lnSpc>
              <a:spcAft>
                <a:spcPct val="0"/>
              </a:spcAft>
              <a:buClr>
                <a:schemeClr val="tx1"/>
              </a:buClr>
              <a:buNone/>
            </a:pPr>
            <a:r>
              <a:rPr lang="de-DE" dirty="0">
                <a:solidFill>
                  <a:srgbClr val="0D0D0D"/>
                </a:solidFill>
                <a:latin typeface="Calibri" pitchFamily="34" charset="0"/>
                <a:cs typeface="Calibri" pitchFamily="34" charset="0"/>
              </a:rPr>
              <a:t>Offenbarungsgehalt:</a:t>
            </a:r>
          </a:p>
          <a:p>
            <a:pPr marL="271463" indent="-271463" eaLnBrk="0" fontAlgn="base" hangingPunct="0">
              <a:lnSpc>
                <a:spcPct val="120000"/>
              </a:lnSpc>
              <a:spcAft>
                <a:spcPct val="0"/>
              </a:spcAft>
              <a:buClr>
                <a:schemeClr val="tx1"/>
              </a:buClr>
            </a:pPr>
            <a:r>
              <a:rPr lang="de-DE" dirty="0">
                <a:solidFill>
                  <a:srgbClr val="0D0D0D"/>
                </a:solidFill>
                <a:latin typeface="Calibri" pitchFamily="34" charset="0"/>
                <a:cs typeface="Calibri" pitchFamily="34" charset="0"/>
              </a:rPr>
              <a:t>Gesamtinhalt der Patentanmeldung</a:t>
            </a:r>
          </a:p>
          <a:p>
            <a:pPr marL="271463" indent="-271463" eaLnBrk="0" fontAlgn="base" hangingPunct="0">
              <a:lnSpc>
                <a:spcPct val="120000"/>
              </a:lnSpc>
              <a:spcAft>
                <a:spcPct val="0"/>
              </a:spcAft>
              <a:buClr>
                <a:schemeClr val="tx1"/>
              </a:buClr>
            </a:pPr>
            <a:r>
              <a:rPr lang="de-DE" dirty="0">
                <a:solidFill>
                  <a:srgbClr val="0D0D0D"/>
                </a:solidFill>
                <a:latin typeface="Calibri" pitchFamily="34" charset="0"/>
                <a:cs typeface="Calibri" pitchFamily="34" charset="0"/>
              </a:rPr>
              <a:t>Beschreibung, Zeichnung, Ansprüche</a:t>
            </a:r>
          </a:p>
          <a:p>
            <a:pPr marL="271463" indent="-271463" eaLnBrk="0" fontAlgn="base" hangingPunct="0">
              <a:lnSpc>
                <a:spcPct val="120000"/>
              </a:lnSpc>
              <a:spcAft>
                <a:spcPct val="0"/>
              </a:spcAft>
              <a:buClr>
                <a:schemeClr val="tx1"/>
              </a:buClr>
            </a:pPr>
            <a:r>
              <a:rPr lang="de-DE" dirty="0">
                <a:solidFill>
                  <a:srgbClr val="0D0D0D"/>
                </a:solidFill>
                <a:latin typeface="Calibri" pitchFamily="34" charset="0"/>
                <a:cs typeface="Calibri" pitchFamily="34" charset="0"/>
              </a:rPr>
              <a:t>Bleibt erhalten und wird zum</a:t>
            </a:r>
          </a:p>
          <a:p>
            <a:pPr marL="271463" indent="-271463" eaLnBrk="0" fontAlgn="base" hangingPunct="0">
              <a:lnSpc>
                <a:spcPct val="120000"/>
              </a:lnSpc>
              <a:spcAft>
                <a:spcPct val="0"/>
              </a:spcAft>
              <a:buClr>
                <a:schemeClr val="tx1"/>
              </a:buClr>
              <a:buNone/>
            </a:pPr>
            <a:r>
              <a:rPr lang="de-DE" dirty="0">
                <a:solidFill>
                  <a:srgbClr val="0D0D0D"/>
                </a:solidFill>
                <a:latin typeface="Calibri" pitchFamily="34" charset="0"/>
                <a:cs typeface="Calibri" pitchFamily="34" charset="0"/>
              </a:rPr>
              <a:t>	Stand der Technik</a:t>
            </a:r>
          </a:p>
          <a:p>
            <a:endParaRPr lang="de-DE" dirty="0"/>
          </a:p>
        </p:txBody>
      </p:sp>
      <p:pic>
        <p:nvPicPr>
          <p:cNvPr id="4" name="Picture 13"/>
          <p:cNvPicPr>
            <a:picLocks noChangeAspect="1" noChangeArrowheads="1"/>
          </p:cNvPicPr>
          <p:nvPr/>
        </p:nvPicPr>
        <p:blipFill>
          <a:blip r:embed="rId2"/>
          <a:srcRect/>
          <a:stretch>
            <a:fillRect/>
          </a:stretch>
        </p:blipFill>
        <p:spPr bwMode="auto">
          <a:xfrm>
            <a:off x="3995738" y="4941888"/>
            <a:ext cx="3257550" cy="1743075"/>
          </a:xfrm>
          <a:prstGeom prst="rect">
            <a:avLst/>
          </a:prstGeom>
          <a:noFill/>
          <a:ln w="9525">
            <a:noFill/>
            <a:miter lim="800000"/>
            <a:headEnd/>
            <a:tailEnd/>
          </a:ln>
          <a:effectLst/>
        </p:spPr>
      </p:pic>
      <p:sp>
        <p:nvSpPr>
          <p:cNvPr id="6" name="Foliennummernplatzhalter 5"/>
          <p:cNvSpPr>
            <a:spLocks noGrp="1"/>
          </p:cNvSpPr>
          <p:nvPr>
            <p:ph type="sldNum" sz="quarter" idx="12"/>
          </p:nvPr>
        </p:nvSpPr>
        <p:spPr/>
        <p:txBody>
          <a:bodyPr/>
          <a:lstStyle/>
          <a:p>
            <a:fld id="{C6839156-0AB0-4DF6-B272-47750D79F21E}" type="slidenum">
              <a:rPr lang="de-DE" smtClean="0"/>
              <a:t>155</a:t>
            </a:fld>
            <a:endParaRPr lang="de-DE"/>
          </a:p>
        </p:txBody>
      </p:sp>
    </p:spTree>
    <p:extLst>
      <p:ext uri="{BB962C8B-B14F-4D97-AF65-F5344CB8AC3E}">
        <p14:creationId xmlns:p14="http://schemas.microsoft.com/office/powerpoint/2010/main" val="21046626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634082"/>
          </a:xfrm>
        </p:spPr>
        <p:txBody>
          <a:bodyPr>
            <a:normAutofit fontScale="90000"/>
          </a:bodyPr>
          <a:lstStyle/>
          <a:p>
            <a:pPr lvl="0"/>
            <a:r>
              <a:rPr lang="de-DE" kern="0" dirty="0">
                <a:ea typeface="ＭＳ Ｐゴシック" pitchFamily="-108" charset="-128"/>
                <a:cs typeface="ＭＳ Ｐゴシック" pitchFamily="-108" charset="-128"/>
              </a:rPr>
              <a:t>Anträge zur Patentanmeldung</a:t>
            </a:r>
            <a:endParaRPr lang="de-DE" dirty="0"/>
          </a:p>
        </p:txBody>
      </p:sp>
      <p:sp>
        <p:nvSpPr>
          <p:cNvPr id="3" name="Inhaltsplatzhalter 2"/>
          <p:cNvSpPr>
            <a:spLocks noGrp="1"/>
          </p:cNvSpPr>
          <p:nvPr>
            <p:ph idx="1"/>
          </p:nvPr>
        </p:nvSpPr>
        <p:spPr>
          <a:xfrm>
            <a:off x="457200" y="1052736"/>
            <a:ext cx="6491064" cy="5184576"/>
          </a:xfrm>
        </p:spPr>
        <p:txBody>
          <a:bodyPr>
            <a:normAutofit fontScale="47500" lnSpcReduction="20000"/>
          </a:bodyPr>
          <a:lstStyle/>
          <a:p>
            <a:pPr marL="271463" indent="-271463" eaLnBrk="0" fontAlgn="base" hangingPunct="0">
              <a:lnSpc>
                <a:spcPct val="120000"/>
              </a:lnSpc>
              <a:spcAft>
                <a:spcPct val="0"/>
              </a:spcAft>
              <a:buClr>
                <a:schemeClr val="tx1"/>
              </a:buClr>
              <a:buNone/>
              <a:defRPr/>
            </a:pPr>
            <a:r>
              <a:rPr lang="de-DE" sz="4200" kern="0" dirty="0">
                <a:solidFill>
                  <a:schemeClr val="tx1">
                    <a:lumMod val="95000"/>
                    <a:lumOff val="5000"/>
                  </a:schemeClr>
                </a:solidFill>
                <a:latin typeface="Calibri" pitchFamily="34" charset="0"/>
                <a:ea typeface="ＭＳ Ｐゴシック" pitchFamily="-108" charset="-128"/>
                <a:cs typeface="Calibri" pitchFamily="34" charset="0"/>
              </a:rPr>
              <a:t>Wahlmöglichkeit:</a:t>
            </a:r>
          </a:p>
          <a:p>
            <a:pPr marL="271463" indent="-271463" eaLnBrk="0" fontAlgn="base" hangingPunct="0">
              <a:lnSpc>
                <a:spcPct val="120000"/>
              </a:lnSpc>
              <a:spcAft>
                <a:spcPct val="0"/>
              </a:spcAft>
              <a:buClr>
                <a:schemeClr val="tx1"/>
              </a:buClr>
              <a:defRPr/>
            </a:pPr>
            <a:endParaRPr lang="de-DE" sz="4200" kern="0" dirty="0">
              <a:solidFill>
                <a:schemeClr val="tx1">
                  <a:lumMod val="95000"/>
                  <a:lumOff val="5000"/>
                </a:schemeClr>
              </a:solidFill>
              <a:latin typeface="Calibri" pitchFamily="34" charset="0"/>
              <a:ea typeface="ＭＳ Ｐゴシック" pitchFamily="-108" charset="-128"/>
              <a:cs typeface="Calibri" pitchFamily="34" charset="0"/>
            </a:endParaRPr>
          </a:p>
          <a:p>
            <a:pPr marL="271463" indent="-271463" eaLnBrk="0" fontAlgn="base" hangingPunct="0">
              <a:lnSpc>
                <a:spcPct val="120000"/>
              </a:lnSpc>
              <a:spcAft>
                <a:spcPct val="0"/>
              </a:spcAft>
              <a:buClr>
                <a:schemeClr val="tx1"/>
              </a:buClr>
              <a:defRPr/>
            </a:pPr>
            <a:r>
              <a:rPr lang="de-DE" sz="4200" kern="0" dirty="0">
                <a:solidFill>
                  <a:schemeClr val="tx1">
                    <a:lumMod val="95000"/>
                    <a:lumOff val="5000"/>
                  </a:schemeClr>
                </a:solidFill>
                <a:latin typeface="Calibri" pitchFamily="34" charset="0"/>
                <a:ea typeface="ＭＳ Ｐゴシック" pitchFamily="-108" charset="-128"/>
                <a:cs typeface="Calibri" pitchFamily="34" charset="0"/>
              </a:rPr>
              <a:t>Keine Anträge</a:t>
            </a:r>
          </a:p>
          <a:p>
            <a:pPr marL="271463" indent="-271463" eaLnBrk="0" fontAlgn="base" hangingPunct="0">
              <a:lnSpc>
                <a:spcPct val="120000"/>
              </a:lnSpc>
              <a:spcAft>
                <a:spcPct val="0"/>
              </a:spcAft>
              <a:buClr>
                <a:schemeClr val="tx1"/>
              </a:buClr>
              <a:defRPr/>
            </a:pPr>
            <a:r>
              <a:rPr lang="de-DE" sz="4200" kern="0" dirty="0">
                <a:solidFill>
                  <a:schemeClr val="tx1">
                    <a:lumMod val="95000"/>
                    <a:lumOff val="5000"/>
                  </a:schemeClr>
                </a:solidFill>
                <a:latin typeface="Calibri" pitchFamily="34" charset="0"/>
                <a:ea typeface="ＭＳ Ｐゴシック" pitchFamily="-108" charset="-128"/>
                <a:cs typeface="Calibri" pitchFamily="34" charset="0"/>
              </a:rPr>
              <a:t>Rechercheantrag</a:t>
            </a:r>
          </a:p>
          <a:p>
            <a:pPr marL="271463" indent="-271463" eaLnBrk="0" fontAlgn="base" hangingPunct="0">
              <a:lnSpc>
                <a:spcPct val="120000"/>
              </a:lnSpc>
              <a:spcAft>
                <a:spcPct val="0"/>
              </a:spcAft>
              <a:buClr>
                <a:schemeClr val="tx1"/>
              </a:buClr>
              <a:defRPr/>
            </a:pPr>
            <a:r>
              <a:rPr lang="de-DE" sz="4200" kern="0" dirty="0">
                <a:solidFill>
                  <a:schemeClr val="tx1">
                    <a:lumMod val="95000"/>
                    <a:lumOff val="5000"/>
                  </a:schemeClr>
                </a:solidFill>
                <a:latin typeface="Calibri" pitchFamily="34" charset="0"/>
                <a:ea typeface="ＭＳ Ｐゴシック" pitchFamily="-108" charset="-128"/>
                <a:cs typeface="Calibri" pitchFamily="34" charset="0"/>
              </a:rPr>
              <a:t>Prüfungsantrag</a:t>
            </a:r>
          </a:p>
          <a:p>
            <a:pPr marL="271463" indent="-271463" eaLnBrk="0" fontAlgn="base" hangingPunct="0">
              <a:lnSpc>
                <a:spcPct val="120000"/>
              </a:lnSpc>
              <a:spcAft>
                <a:spcPct val="0"/>
              </a:spcAft>
              <a:buClr>
                <a:schemeClr val="tx1"/>
              </a:buClr>
              <a:defRPr/>
            </a:pPr>
            <a:endParaRPr lang="de-DE" sz="4200" kern="0" dirty="0">
              <a:solidFill>
                <a:schemeClr val="tx1">
                  <a:lumMod val="95000"/>
                  <a:lumOff val="5000"/>
                </a:schemeClr>
              </a:solidFill>
              <a:latin typeface="Calibri" pitchFamily="34" charset="0"/>
              <a:ea typeface="ＭＳ Ｐゴシック" pitchFamily="-108" charset="-128"/>
              <a:cs typeface="Calibri" pitchFamily="34" charset="0"/>
            </a:endParaRPr>
          </a:p>
          <a:p>
            <a:pPr marL="271463" indent="-271463" eaLnBrk="0" fontAlgn="base" hangingPunct="0">
              <a:lnSpc>
                <a:spcPct val="120000"/>
              </a:lnSpc>
              <a:spcAft>
                <a:spcPct val="0"/>
              </a:spcAft>
              <a:buClr>
                <a:schemeClr val="tx1"/>
              </a:buClr>
              <a:buNone/>
              <a:defRPr/>
            </a:pPr>
            <a:r>
              <a:rPr lang="de-DE" sz="4200" kern="0" dirty="0">
                <a:solidFill>
                  <a:schemeClr val="tx1">
                    <a:lumMod val="95000"/>
                    <a:lumOff val="5000"/>
                  </a:schemeClr>
                </a:solidFill>
                <a:latin typeface="Calibri" pitchFamily="34" charset="0"/>
                <a:ea typeface="ＭＳ Ｐゴシック" pitchFamily="-108" charset="-128"/>
                <a:cs typeface="Calibri" pitchFamily="34" charset="0"/>
              </a:rPr>
              <a:t>Nur bei Antragsstellung ist Zahlung der Anmeldegebühr sinnvoll</a:t>
            </a:r>
          </a:p>
          <a:p>
            <a:pPr marL="271463" lvl="0" indent="-271463" eaLnBrk="0" fontAlgn="base" hangingPunct="0">
              <a:lnSpc>
                <a:spcPct val="120000"/>
              </a:lnSpc>
              <a:spcAft>
                <a:spcPct val="0"/>
              </a:spcAft>
              <a:buClr>
                <a:schemeClr val="tx1"/>
              </a:buClr>
              <a:buNone/>
              <a:defRPr/>
            </a:pPr>
            <a:endParaRPr lang="de-DE" sz="4200" kern="0" dirty="0">
              <a:solidFill>
                <a:schemeClr val="tx1">
                  <a:lumMod val="95000"/>
                  <a:lumOff val="5000"/>
                </a:schemeClr>
              </a:solidFill>
              <a:latin typeface="Calibri" pitchFamily="34" charset="0"/>
              <a:ea typeface="ＭＳ Ｐゴシック" pitchFamily="-108" charset="-128"/>
              <a:cs typeface="Calibri" pitchFamily="34" charset="0"/>
            </a:endParaRPr>
          </a:p>
          <a:p>
            <a:pPr marL="1879600" lvl="0" indent="-1879600" eaLnBrk="0" fontAlgn="base" hangingPunct="0">
              <a:lnSpc>
                <a:spcPct val="120000"/>
              </a:lnSpc>
              <a:spcAft>
                <a:spcPct val="0"/>
              </a:spcAft>
              <a:buClr>
                <a:schemeClr val="tx1"/>
              </a:buClr>
              <a:buNone/>
              <a:defRPr/>
            </a:pPr>
            <a:r>
              <a:rPr lang="de-DE" sz="4200" kern="0" dirty="0">
                <a:solidFill>
                  <a:schemeClr val="tx1">
                    <a:lumMod val="95000"/>
                    <a:lumOff val="5000"/>
                  </a:schemeClr>
                </a:solidFill>
                <a:latin typeface="Calibri" pitchFamily="34" charset="0"/>
                <a:ea typeface="ＭＳ Ｐゴシック" pitchFamily="-108" charset="-128"/>
                <a:cs typeface="Calibri" pitchFamily="34" charset="0"/>
              </a:rPr>
              <a:t>In 4 – 8 Monaten: Ergebnis, wenn Anträge innerhalb der 4-Monatsfrist gestellt sind</a:t>
            </a:r>
          </a:p>
          <a:p>
            <a:pPr marL="225425" lvl="0" indent="-225425" eaLnBrk="0" fontAlgn="base" hangingPunct="0">
              <a:spcAft>
                <a:spcPct val="0"/>
              </a:spcAft>
              <a:buClr>
                <a:schemeClr val="tx1"/>
              </a:buClr>
              <a:defRPr/>
            </a:pPr>
            <a:endParaRPr lang="de-DE" kern="0" dirty="0">
              <a:solidFill>
                <a:schemeClr val="tx1">
                  <a:lumMod val="95000"/>
                  <a:lumOff val="5000"/>
                </a:schemeClr>
              </a:solidFill>
              <a:latin typeface="Calibri" pitchFamily="34" charset="0"/>
              <a:ea typeface="ＭＳ Ｐゴシック" pitchFamily="-108" charset="-128"/>
              <a:cs typeface="Calibri" pitchFamily="34" charset="0"/>
            </a:endParaRPr>
          </a:p>
          <a:p>
            <a:pPr marL="0" lvl="0" indent="0" algn="ctr" eaLnBrk="0" fontAlgn="base" hangingPunct="0">
              <a:lnSpc>
                <a:spcPct val="90000"/>
              </a:lnSpc>
              <a:spcAft>
                <a:spcPct val="0"/>
              </a:spcAft>
              <a:buClr>
                <a:schemeClr val="tx1"/>
              </a:buClr>
              <a:buNone/>
              <a:defRPr/>
            </a:pPr>
            <a:r>
              <a:rPr lang="de-DE" dirty="0">
                <a:solidFill>
                  <a:schemeClr val="tx1">
                    <a:lumMod val="95000"/>
                    <a:lumOff val="5000"/>
                  </a:schemeClr>
                </a:solidFill>
                <a:latin typeface="Calibri" pitchFamily="34" charset="0"/>
                <a:cs typeface="Calibri" pitchFamily="34" charset="0"/>
              </a:rPr>
              <a:t>Anträge stellen         Ergebnis erhalten       Ergebnis auswerten</a:t>
            </a:r>
          </a:p>
          <a:p>
            <a:pPr marL="0" lvl="0" indent="0" algn="ctr" eaLnBrk="0" fontAlgn="base" hangingPunct="0">
              <a:lnSpc>
                <a:spcPct val="90000"/>
              </a:lnSpc>
              <a:spcAft>
                <a:spcPct val="0"/>
              </a:spcAft>
              <a:buClr>
                <a:schemeClr val="tx1"/>
              </a:buClr>
              <a:buNone/>
              <a:defRPr/>
            </a:pPr>
            <a:r>
              <a:rPr lang="de-DE" dirty="0">
                <a:solidFill>
                  <a:schemeClr val="tx1">
                    <a:lumMod val="95000"/>
                    <a:lumOff val="5000"/>
                  </a:schemeClr>
                </a:solidFill>
                <a:latin typeface="Calibri" pitchFamily="34" charset="0"/>
                <a:cs typeface="Calibri" pitchFamily="34" charset="0"/>
              </a:rPr>
              <a:t>▬▬▬▬▬▬▬▬│▬▬▬▬▬▬▬▬│▬▬▬▬▬▬▬▬►</a:t>
            </a:r>
          </a:p>
          <a:p>
            <a:pPr marL="0" lvl="0" indent="0" algn="ctr" eaLnBrk="0" fontAlgn="base" hangingPunct="0">
              <a:lnSpc>
                <a:spcPct val="90000"/>
              </a:lnSpc>
              <a:spcAft>
                <a:spcPct val="0"/>
              </a:spcAft>
              <a:buClr>
                <a:schemeClr val="tx1"/>
              </a:buClr>
              <a:buNone/>
              <a:defRPr/>
            </a:pPr>
            <a:r>
              <a:rPr lang="de-DE" dirty="0">
                <a:solidFill>
                  <a:schemeClr val="tx1">
                    <a:lumMod val="95000"/>
                    <a:lumOff val="5000"/>
                  </a:schemeClr>
                </a:solidFill>
                <a:latin typeface="Calibri" pitchFamily="34" charset="0"/>
                <a:cs typeface="Calibri" pitchFamily="34" charset="0"/>
              </a:rPr>
              <a:t>0                                4                                   8                                  12</a:t>
            </a:r>
          </a:p>
          <a:p>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156</a:t>
            </a:fld>
            <a:endParaRPr lang="de-DE"/>
          </a:p>
        </p:txBody>
      </p:sp>
    </p:spTree>
    <p:extLst>
      <p:ext uri="{BB962C8B-B14F-4D97-AF65-F5344CB8AC3E}">
        <p14:creationId xmlns:p14="http://schemas.microsoft.com/office/powerpoint/2010/main" val="267057149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850106"/>
          </a:xfrm>
        </p:spPr>
        <p:txBody>
          <a:bodyPr>
            <a:normAutofit/>
          </a:bodyPr>
          <a:lstStyle/>
          <a:p>
            <a:pPr lvl="0"/>
            <a:r>
              <a:rPr lang="de-DE" sz="4000" kern="0" dirty="0">
                <a:latin typeface="Calibri" pitchFamily="34" charset="0"/>
                <a:ea typeface="ＭＳ Ｐゴシック" pitchFamily="-108" charset="-128"/>
                <a:cs typeface="Calibri" pitchFamily="34" charset="0"/>
              </a:rPr>
              <a:t>Priorität</a:t>
            </a:r>
            <a:endParaRPr lang="de-DE" sz="4000" dirty="0"/>
          </a:p>
        </p:txBody>
      </p:sp>
      <p:sp>
        <p:nvSpPr>
          <p:cNvPr id="3" name="Inhaltsplatzhalter 2"/>
          <p:cNvSpPr>
            <a:spLocks noGrp="1"/>
          </p:cNvSpPr>
          <p:nvPr>
            <p:ph idx="1"/>
          </p:nvPr>
        </p:nvSpPr>
        <p:spPr>
          <a:xfrm>
            <a:off x="467544" y="1124745"/>
            <a:ext cx="6696744" cy="2880319"/>
          </a:xfrm>
        </p:spPr>
        <p:txBody>
          <a:bodyPr>
            <a:normAutofit fontScale="77500" lnSpcReduction="20000"/>
          </a:bodyPr>
          <a:lstStyle/>
          <a:p>
            <a:pPr eaLnBrk="0" fontAlgn="base" hangingPunct="0">
              <a:lnSpc>
                <a:spcPct val="90000"/>
              </a:lnSpc>
              <a:spcAft>
                <a:spcPct val="0"/>
              </a:spcAft>
              <a:buClr>
                <a:schemeClr val="tx1"/>
              </a:buClr>
              <a:defRPr/>
            </a:pPr>
            <a:r>
              <a:rPr lang="de-DE" dirty="0">
                <a:solidFill>
                  <a:schemeClr val="tx1">
                    <a:lumMod val="95000"/>
                    <a:lumOff val="5000"/>
                  </a:schemeClr>
                </a:solidFill>
                <a:latin typeface="Calibri" pitchFamily="34" charset="0"/>
                <a:cs typeface="Calibri" pitchFamily="34" charset="0"/>
              </a:rPr>
              <a:t>Altersrang für Merkmale</a:t>
            </a:r>
          </a:p>
          <a:p>
            <a:pPr lvl="0" eaLnBrk="0" fontAlgn="base" hangingPunct="0">
              <a:lnSpc>
                <a:spcPct val="90000"/>
              </a:lnSpc>
              <a:spcAft>
                <a:spcPct val="0"/>
              </a:spcAft>
              <a:buClr>
                <a:schemeClr val="tx1"/>
              </a:buClr>
              <a:defRPr/>
            </a:pPr>
            <a:r>
              <a:rPr lang="de-DE" dirty="0">
                <a:solidFill>
                  <a:schemeClr val="tx1">
                    <a:lumMod val="95000"/>
                    <a:lumOff val="5000"/>
                  </a:schemeClr>
                </a:solidFill>
                <a:latin typeface="Calibri" pitchFamily="34" charset="0"/>
                <a:cs typeface="Calibri" pitchFamily="34" charset="0"/>
              </a:rPr>
              <a:t>Voraussetzung:</a:t>
            </a:r>
          </a:p>
          <a:p>
            <a:pPr marL="0" indent="0" eaLnBrk="0" fontAlgn="base" hangingPunct="0">
              <a:lnSpc>
                <a:spcPct val="110000"/>
              </a:lnSpc>
              <a:spcAft>
                <a:spcPct val="0"/>
              </a:spcAft>
              <a:buClr>
                <a:schemeClr val="tx1"/>
              </a:buClr>
              <a:buNone/>
              <a:defRPr/>
            </a:pPr>
            <a:r>
              <a:rPr lang="de-DE" sz="2800" kern="0" dirty="0">
                <a:solidFill>
                  <a:schemeClr val="tx1">
                    <a:lumMod val="95000"/>
                    <a:lumOff val="5000"/>
                  </a:schemeClr>
                </a:solidFill>
                <a:latin typeface="Calibri" pitchFamily="34" charset="0"/>
                <a:ea typeface="ＭＳ Ｐゴシック" pitchFamily="-108" charset="-128"/>
                <a:cs typeface="Calibri" pitchFamily="34" charset="0"/>
              </a:rPr>
              <a:t>	</a:t>
            </a:r>
            <a:r>
              <a:rPr lang="de-DE" kern="0" dirty="0">
                <a:solidFill>
                  <a:schemeClr val="tx1">
                    <a:lumMod val="95000"/>
                    <a:lumOff val="5000"/>
                  </a:schemeClr>
                </a:solidFill>
                <a:latin typeface="Calibri" pitchFamily="34" charset="0"/>
                <a:ea typeface="ＭＳ Ｐゴシック" pitchFamily="-108" charset="-128"/>
                <a:cs typeface="Calibri" pitchFamily="34" charset="0"/>
              </a:rPr>
              <a:t>Ordnungsgemäße Hinterlegung</a:t>
            </a:r>
          </a:p>
          <a:p>
            <a:pPr eaLnBrk="0" fontAlgn="base" hangingPunct="0">
              <a:lnSpc>
                <a:spcPct val="90000"/>
              </a:lnSpc>
              <a:spcAft>
                <a:spcPct val="0"/>
              </a:spcAft>
              <a:buClr>
                <a:schemeClr val="tx1"/>
              </a:buClr>
              <a:defRPr/>
            </a:pPr>
            <a:r>
              <a:rPr lang="de-DE" dirty="0">
                <a:solidFill>
                  <a:schemeClr val="tx1">
                    <a:lumMod val="95000"/>
                    <a:lumOff val="5000"/>
                  </a:schemeClr>
                </a:solidFill>
                <a:latin typeface="Calibri" pitchFamily="34" charset="0"/>
                <a:cs typeface="Calibri" pitchFamily="34" charset="0"/>
              </a:rPr>
              <a:t>Innere Priorität </a:t>
            </a:r>
            <a:r>
              <a:rPr lang="de-DE" dirty="0">
                <a:solidFill>
                  <a:schemeClr val="tx1">
                    <a:lumMod val="95000"/>
                    <a:lumOff val="5000"/>
                  </a:schemeClr>
                </a:solidFill>
                <a:latin typeface="Calibri" pitchFamily="34" charset="0"/>
                <a:cs typeface="Calibri" pitchFamily="34" charset="0"/>
                <a:sym typeface="Symbol"/>
              </a:rPr>
              <a:t></a:t>
            </a:r>
            <a:r>
              <a:rPr lang="de-DE" dirty="0">
                <a:solidFill>
                  <a:schemeClr val="tx1">
                    <a:lumMod val="95000"/>
                    <a:lumOff val="5000"/>
                  </a:schemeClr>
                </a:solidFill>
                <a:latin typeface="Calibri" pitchFamily="34" charset="0"/>
                <a:cs typeface="Calibri" pitchFamily="34" charset="0"/>
              </a:rPr>
              <a:t> Äußere Priorität</a:t>
            </a:r>
          </a:p>
          <a:p>
            <a:pPr marL="0" lvl="0" indent="0" eaLnBrk="0" fontAlgn="base" hangingPunct="0">
              <a:spcAft>
                <a:spcPct val="0"/>
              </a:spcAft>
              <a:buClr>
                <a:schemeClr val="tx1"/>
              </a:buClr>
              <a:buNone/>
              <a:defRPr/>
            </a:pPr>
            <a:r>
              <a:rPr lang="de-DE" sz="2800" kern="0" dirty="0">
                <a:solidFill>
                  <a:schemeClr val="tx1">
                    <a:lumMod val="95000"/>
                    <a:lumOff val="5000"/>
                  </a:schemeClr>
                </a:solidFill>
                <a:ea typeface="ＭＳ Ｐゴシック" pitchFamily="-108" charset="-128"/>
                <a:cs typeface="Calibri" pitchFamily="34" charset="0"/>
              </a:rPr>
              <a:t>	</a:t>
            </a:r>
            <a:r>
              <a:rPr lang="de-DE" dirty="0">
                <a:solidFill>
                  <a:schemeClr val="tx1">
                    <a:lumMod val="95000"/>
                    <a:lumOff val="5000"/>
                  </a:schemeClr>
                </a:solidFill>
                <a:latin typeface="Calibri" pitchFamily="34" charset="0"/>
                <a:cs typeface="Calibri" pitchFamily="34" charset="0"/>
              </a:rPr>
              <a:t>gilt sowohl für Inland als auch für Ausland</a:t>
            </a:r>
          </a:p>
          <a:p>
            <a:pPr lvl="0" eaLnBrk="0" fontAlgn="base" hangingPunct="0">
              <a:lnSpc>
                <a:spcPct val="80000"/>
              </a:lnSpc>
              <a:spcAft>
                <a:spcPct val="0"/>
              </a:spcAft>
              <a:buClr>
                <a:schemeClr val="tx1"/>
              </a:buClr>
              <a:defRPr/>
            </a:pPr>
            <a:r>
              <a:rPr lang="de-DE" dirty="0">
                <a:solidFill>
                  <a:schemeClr val="tx1">
                    <a:lumMod val="95000"/>
                    <a:lumOff val="5000"/>
                  </a:schemeClr>
                </a:solidFill>
                <a:latin typeface="Calibri" pitchFamily="34" charset="0"/>
                <a:cs typeface="Calibri" pitchFamily="34" charset="0"/>
              </a:rPr>
              <a:t>Prioritätsfrist:</a:t>
            </a:r>
          </a:p>
          <a:p>
            <a:pPr marL="0" lvl="0" indent="0" eaLnBrk="0" fontAlgn="base" hangingPunct="0">
              <a:lnSpc>
                <a:spcPct val="80000"/>
              </a:lnSpc>
              <a:spcAft>
                <a:spcPct val="0"/>
              </a:spcAft>
              <a:buClr>
                <a:schemeClr val="tx1"/>
              </a:buClr>
              <a:buNone/>
              <a:defRPr/>
            </a:pPr>
            <a:r>
              <a:rPr lang="de-DE" dirty="0">
                <a:solidFill>
                  <a:schemeClr val="tx1">
                    <a:lumMod val="95000"/>
                    <a:lumOff val="5000"/>
                  </a:schemeClr>
                </a:solidFill>
                <a:latin typeface="Calibri" pitchFamily="34" charset="0"/>
                <a:cs typeface="Calibri" pitchFamily="34" charset="0"/>
              </a:rPr>
              <a:t>	1 Jahr für technische Schutzrechte</a:t>
            </a:r>
          </a:p>
          <a:p>
            <a:pPr marL="0" lvl="0" indent="0" eaLnBrk="0" fontAlgn="base" hangingPunct="0">
              <a:lnSpc>
                <a:spcPct val="80000"/>
              </a:lnSpc>
              <a:spcAft>
                <a:spcPct val="0"/>
              </a:spcAft>
              <a:buClr>
                <a:schemeClr val="tx1"/>
              </a:buClr>
              <a:buNone/>
              <a:defRPr/>
            </a:pPr>
            <a:r>
              <a:rPr lang="de-DE" dirty="0">
                <a:solidFill>
                  <a:schemeClr val="tx1">
                    <a:lumMod val="95000"/>
                    <a:lumOff val="5000"/>
                  </a:schemeClr>
                </a:solidFill>
                <a:latin typeface="Calibri" pitchFamily="34" charset="0"/>
                <a:cs typeface="Calibri" pitchFamily="34" charset="0"/>
              </a:rPr>
              <a:t>	0,5 Jahr für Marken und Design</a:t>
            </a:r>
          </a:p>
          <a:p>
            <a:endParaRPr lang="de-DE" dirty="0"/>
          </a:p>
        </p:txBody>
      </p:sp>
      <p:pic>
        <p:nvPicPr>
          <p:cNvPr id="4" name="Picture 2"/>
          <p:cNvPicPr>
            <a:picLocks noChangeAspect="1" noChangeArrowheads="1"/>
          </p:cNvPicPr>
          <p:nvPr/>
        </p:nvPicPr>
        <p:blipFill>
          <a:blip r:embed="rId2"/>
          <a:srcRect/>
          <a:stretch>
            <a:fillRect/>
          </a:stretch>
        </p:blipFill>
        <p:spPr bwMode="auto">
          <a:xfrm>
            <a:off x="1043608" y="4149080"/>
            <a:ext cx="5206557" cy="2029470"/>
          </a:xfrm>
          <a:prstGeom prst="rect">
            <a:avLst/>
          </a:prstGeom>
          <a:noFill/>
          <a:ln w="9525">
            <a:noFill/>
            <a:miter lim="800000"/>
            <a:headEnd/>
            <a:tailEnd/>
          </a:ln>
        </p:spPr>
      </p:pic>
      <p:sp>
        <p:nvSpPr>
          <p:cNvPr id="6" name="Foliennummernplatzhalter 5"/>
          <p:cNvSpPr>
            <a:spLocks noGrp="1"/>
          </p:cNvSpPr>
          <p:nvPr>
            <p:ph type="sldNum" sz="quarter" idx="12"/>
          </p:nvPr>
        </p:nvSpPr>
        <p:spPr/>
        <p:txBody>
          <a:bodyPr/>
          <a:lstStyle/>
          <a:p>
            <a:fld id="{C6839156-0AB0-4DF6-B272-47750D79F21E}" type="slidenum">
              <a:rPr lang="de-DE" smtClean="0"/>
              <a:t>157</a:t>
            </a:fld>
            <a:endParaRPr lang="de-DE"/>
          </a:p>
        </p:txBody>
      </p:sp>
    </p:spTree>
    <p:extLst>
      <p:ext uri="{BB962C8B-B14F-4D97-AF65-F5344CB8AC3E}">
        <p14:creationId xmlns:p14="http://schemas.microsoft.com/office/powerpoint/2010/main" val="95177200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Patente</a:t>
            </a:r>
          </a:p>
        </p:txBody>
      </p:sp>
      <p:sp>
        <p:nvSpPr>
          <p:cNvPr id="3" name="Inhaltsplatzhalter 2"/>
          <p:cNvSpPr>
            <a:spLocks noGrp="1"/>
          </p:cNvSpPr>
          <p:nvPr>
            <p:ph idx="1"/>
          </p:nvPr>
        </p:nvSpPr>
        <p:spPr>
          <a:xfrm>
            <a:off x="457200" y="1600200"/>
            <a:ext cx="6491064" cy="4709120"/>
          </a:xfrm>
        </p:spPr>
        <p:txBody>
          <a:bodyPr>
            <a:normAutofit fontScale="85000" lnSpcReduction="10000"/>
          </a:bodyPr>
          <a:lstStyle/>
          <a:p>
            <a:r>
              <a:rPr lang="de-DE" dirty="0"/>
              <a:t>Deutsches Patent</a:t>
            </a:r>
          </a:p>
          <a:p>
            <a:pPr marL="0" indent="0">
              <a:buNone/>
            </a:pPr>
            <a:r>
              <a:rPr lang="de-DE" dirty="0"/>
              <a:t>	nur für Deutschland aber Verfahren 	von der Anmeldung bis zur Erteilung 	und bis zum Ende nach 20 Jahren </a:t>
            </a:r>
          </a:p>
          <a:p>
            <a:r>
              <a:rPr lang="de-DE" dirty="0"/>
              <a:t>Europäisches Patent</a:t>
            </a:r>
          </a:p>
          <a:p>
            <a:pPr marL="0" indent="0">
              <a:buNone/>
            </a:pPr>
            <a:r>
              <a:rPr lang="de-DE" dirty="0"/>
              <a:t>	Nur von der Anmeldung bis zum 	Patent und danach nationale Patente  </a:t>
            </a:r>
          </a:p>
          <a:p>
            <a:r>
              <a:rPr lang="de-DE" dirty="0"/>
              <a:t>Gemeinschaftspatent</a:t>
            </a:r>
          </a:p>
          <a:p>
            <a:pPr marL="0" indent="0">
              <a:buNone/>
            </a:pPr>
            <a:r>
              <a:rPr lang="de-DE" dirty="0"/>
              <a:t>	Für alle teilnehmenden EU-Länder von 	der Anmeldung bis zum Ende nach 20 	Jahren </a:t>
            </a:r>
          </a:p>
          <a:p>
            <a:endParaRPr lang="de-DE" dirty="0"/>
          </a:p>
        </p:txBody>
      </p:sp>
      <p:sp>
        <p:nvSpPr>
          <p:cNvPr id="4" name="Foliennummernplatzhalter 3"/>
          <p:cNvSpPr>
            <a:spLocks noGrp="1"/>
          </p:cNvSpPr>
          <p:nvPr>
            <p:ph type="sldNum" sz="quarter" idx="12"/>
          </p:nvPr>
        </p:nvSpPr>
        <p:spPr/>
        <p:txBody>
          <a:bodyPr/>
          <a:lstStyle/>
          <a:p>
            <a:fld id="{C6839156-0AB0-4DF6-B272-47750D79F21E}" type="slidenum">
              <a:rPr lang="de-DE" smtClean="0"/>
              <a:t>158</a:t>
            </a:fld>
            <a:endParaRPr lang="de-DE"/>
          </a:p>
        </p:txBody>
      </p:sp>
    </p:spTree>
    <p:extLst>
      <p:ext uri="{BB962C8B-B14F-4D97-AF65-F5344CB8AC3E}">
        <p14:creationId xmlns:p14="http://schemas.microsoft.com/office/powerpoint/2010/main" val="122209511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706090"/>
          </a:xfrm>
        </p:spPr>
        <p:txBody>
          <a:bodyPr>
            <a:normAutofit fontScale="90000"/>
          </a:bodyPr>
          <a:lstStyle/>
          <a:p>
            <a:r>
              <a:rPr lang="de-DE" dirty="0"/>
              <a:t>Gebrauchsmuster</a:t>
            </a:r>
          </a:p>
        </p:txBody>
      </p:sp>
      <p:sp>
        <p:nvSpPr>
          <p:cNvPr id="3" name="Inhaltsplatzhalter 2"/>
          <p:cNvSpPr>
            <a:spLocks noGrp="1"/>
          </p:cNvSpPr>
          <p:nvPr>
            <p:ph idx="1"/>
          </p:nvPr>
        </p:nvSpPr>
        <p:spPr>
          <a:xfrm>
            <a:off x="457200" y="1124744"/>
            <a:ext cx="6491064" cy="5001419"/>
          </a:xfrm>
        </p:spPr>
        <p:txBody>
          <a:bodyPr>
            <a:normAutofit fontScale="92500" lnSpcReduction="10000"/>
          </a:bodyPr>
          <a:lstStyle/>
          <a:p>
            <a:pPr>
              <a:buFont typeface="Wingdings" panose="05000000000000000000" pitchFamily="2" charset="2"/>
              <a:buChar char="Ø"/>
            </a:pPr>
            <a:r>
              <a:rPr lang="de-DE" dirty="0"/>
              <a:t>Im Wesentlichen gleiche Anforderungen an die Erfindungshöhe: Die Wertungskriterien beim Patent und beim Gebrauchsmuster unterscheiden sich lediglich </a:t>
            </a:r>
            <a:r>
              <a:rPr lang="de-DE" dirty="0">
                <a:hlinkClick r:id="rId2"/>
              </a:rPr>
              <a:t>marginal</a:t>
            </a:r>
            <a:r>
              <a:rPr lang="de-DE" dirty="0"/>
              <a:t>.</a:t>
            </a:r>
          </a:p>
          <a:p>
            <a:pPr>
              <a:buFont typeface="Wingdings" panose="05000000000000000000" pitchFamily="2" charset="2"/>
              <a:buChar char="Ø"/>
            </a:pPr>
            <a:r>
              <a:rPr lang="de-DE" dirty="0"/>
              <a:t>Nur 10 statt 20 Jahren Schutzdauer</a:t>
            </a:r>
          </a:p>
          <a:p>
            <a:pPr>
              <a:buFont typeface="Wingdings" panose="05000000000000000000" pitchFamily="2" charset="2"/>
              <a:buChar char="Ø"/>
            </a:pPr>
            <a:r>
              <a:rPr lang="de-DE" dirty="0"/>
              <a:t>Nicht für Verfahren</a:t>
            </a:r>
          </a:p>
          <a:p>
            <a:pPr>
              <a:buFont typeface="Wingdings" panose="05000000000000000000" pitchFamily="2" charset="2"/>
              <a:buChar char="Ø"/>
            </a:pPr>
            <a:r>
              <a:rPr lang="de-DE" dirty="0"/>
              <a:t>Aber 6 Monate </a:t>
            </a:r>
            <a:r>
              <a:rPr lang="de-DE" dirty="0" err="1"/>
              <a:t>Neuheitschonfrist</a:t>
            </a:r>
            <a:r>
              <a:rPr lang="de-DE" dirty="0"/>
              <a:t>!</a:t>
            </a:r>
          </a:p>
          <a:p>
            <a:pPr>
              <a:buFont typeface="Wingdings" panose="05000000000000000000" pitchFamily="2" charset="2"/>
              <a:buChar char="Ø"/>
            </a:pPr>
            <a:r>
              <a:rPr lang="de-DE" dirty="0"/>
              <a:t>Designs haben 12 Monate Neuheitsschonfrist</a:t>
            </a:r>
          </a:p>
          <a:p>
            <a:pPr>
              <a:buFont typeface="Wingdings" panose="05000000000000000000" pitchFamily="2" charset="2"/>
              <a:buChar char="Ø"/>
            </a:pPr>
            <a:endParaRPr lang="de-DE" dirty="0"/>
          </a:p>
        </p:txBody>
      </p:sp>
      <p:sp>
        <p:nvSpPr>
          <p:cNvPr id="4" name="Foliennummernplatzhalter 3"/>
          <p:cNvSpPr>
            <a:spLocks noGrp="1"/>
          </p:cNvSpPr>
          <p:nvPr>
            <p:ph type="sldNum" sz="quarter" idx="12"/>
          </p:nvPr>
        </p:nvSpPr>
        <p:spPr/>
        <p:txBody>
          <a:bodyPr/>
          <a:lstStyle/>
          <a:p>
            <a:fld id="{C6839156-0AB0-4DF6-B272-47750D79F21E}" type="slidenum">
              <a:rPr lang="de-DE" smtClean="0"/>
              <a:t>159</a:t>
            </a:fld>
            <a:endParaRPr lang="de-DE"/>
          </a:p>
        </p:txBody>
      </p:sp>
    </p:spTree>
    <p:extLst>
      <p:ext uri="{BB962C8B-B14F-4D97-AF65-F5344CB8AC3E}">
        <p14:creationId xmlns:p14="http://schemas.microsoft.com/office/powerpoint/2010/main" val="2006572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8800" y="317500"/>
            <a:ext cx="6491064" cy="833438"/>
          </a:xfrm>
        </p:spPr>
        <p:txBody>
          <a:bodyPr>
            <a:normAutofit/>
          </a:bodyPr>
          <a:lstStyle/>
          <a:p>
            <a:r>
              <a:rPr lang="de-DE" sz="3600" dirty="0"/>
              <a:t>Vorstellung Klaus Castell</a:t>
            </a:r>
          </a:p>
        </p:txBody>
      </p:sp>
      <p:sp>
        <p:nvSpPr>
          <p:cNvPr id="3" name="Inhaltsplatzhalter 2"/>
          <p:cNvSpPr>
            <a:spLocks noGrp="1"/>
          </p:cNvSpPr>
          <p:nvPr>
            <p:ph idx="1"/>
          </p:nvPr>
        </p:nvSpPr>
        <p:spPr>
          <a:xfrm>
            <a:off x="495300" y="1143000"/>
            <a:ext cx="6491064" cy="5257800"/>
          </a:xfrm>
        </p:spPr>
        <p:txBody>
          <a:bodyPr>
            <a:normAutofit fontScale="77500" lnSpcReduction="20000"/>
          </a:bodyPr>
          <a:lstStyle/>
          <a:p>
            <a:pPr>
              <a:lnSpc>
                <a:spcPct val="140000"/>
              </a:lnSpc>
              <a:spcBef>
                <a:spcPts val="600"/>
              </a:spcBef>
            </a:pPr>
            <a:r>
              <a:rPr lang="de-DE" dirty="0"/>
              <a:t>Studium zum Dipl.-Ing. an der TU München</a:t>
            </a:r>
          </a:p>
          <a:p>
            <a:pPr>
              <a:lnSpc>
                <a:spcPct val="140000"/>
              </a:lnSpc>
              <a:spcBef>
                <a:spcPts val="600"/>
              </a:spcBef>
            </a:pPr>
            <a:r>
              <a:rPr lang="de-DE" dirty="0"/>
              <a:t>Arbeiten als Direktionsassistent für Marketing</a:t>
            </a:r>
          </a:p>
          <a:p>
            <a:pPr>
              <a:lnSpc>
                <a:spcPct val="140000"/>
              </a:lnSpc>
              <a:spcBef>
                <a:spcPts val="600"/>
              </a:spcBef>
            </a:pPr>
            <a:r>
              <a:rPr lang="de-DE" dirty="0"/>
              <a:t>Promotion am Lehrstuhl für Energie- und Umwelttechnik der TU München</a:t>
            </a:r>
          </a:p>
          <a:p>
            <a:pPr>
              <a:lnSpc>
                <a:spcPct val="140000"/>
              </a:lnSpc>
              <a:spcBef>
                <a:spcPts val="600"/>
              </a:spcBef>
            </a:pPr>
            <a:r>
              <a:rPr lang="de-DE" dirty="0"/>
              <a:t>Anmeldung von Patenten in EP, US, JP, BR</a:t>
            </a:r>
          </a:p>
          <a:p>
            <a:pPr>
              <a:lnSpc>
                <a:spcPct val="140000"/>
              </a:lnSpc>
              <a:spcBef>
                <a:spcPts val="600"/>
              </a:spcBef>
            </a:pPr>
            <a:r>
              <a:rPr lang="de-DE" dirty="0"/>
              <a:t>Bauen einer Anlage zum Nachweis der Funktion der eigenen Erfindung</a:t>
            </a:r>
          </a:p>
          <a:p>
            <a:pPr>
              <a:lnSpc>
                <a:spcPct val="140000"/>
              </a:lnSpc>
              <a:spcBef>
                <a:spcPts val="600"/>
              </a:spcBef>
            </a:pPr>
            <a:r>
              <a:rPr lang="de-DE" dirty="0"/>
              <a:t>Ausbildung zum Deutschen Patentanwalt</a:t>
            </a:r>
          </a:p>
          <a:p>
            <a:pPr>
              <a:lnSpc>
                <a:spcPct val="140000"/>
              </a:lnSpc>
              <a:spcBef>
                <a:spcPts val="600"/>
              </a:spcBef>
            </a:pPr>
            <a:r>
              <a:rPr lang="de-DE" dirty="0"/>
              <a:t>Ausbildung zum Europäischen Patentanwalt</a:t>
            </a:r>
          </a:p>
          <a:p>
            <a:pPr>
              <a:lnSpc>
                <a:spcPct val="140000"/>
              </a:lnSpc>
              <a:spcBef>
                <a:spcPts val="600"/>
              </a:spcBef>
            </a:pPr>
            <a:r>
              <a:rPr lang="de-DE" dirty="0"/>
              <a:t>Mehr als 30 Jahre Arbeit als Patentanwalt</a:t>
            </a:r>
          </a:p>
        </p:txBody>
      </p:sp>
      <p:sp>
        <p:nvSpPr>
          <p:cNvPr id="5" name="Foliennummernplatzhalter 4"/>
          <p:cNvSpPr>
            <a:spLocks noGrp="1"/>
          </p:cNvSpPr>
          <p:nvPr>
            <p:ph type="sldNum" sz="quarter" idx="12"/>
          </p:nvPr>
        </p:nvSpPr>
        <p:spPr/>
        <p:txBody>
          <a:bodyPr/>
          <a:lstStyle/>
          <a:p>
            <a:fld id="{C6839156-0AB0-4DF6-B272-47750D79F21E}" type="slidenum">
              <a:rPr lang="de-DE" smtClean="0"/>
              <a:t>16</a:t>
            </a:fld>
            <a:endParaRPr lang="de-DE"/>
          </a:p>
        </p:txBody>
      </p:sp>
    </p:spTree>
    <p:extLst>
      <p:ext uri="{BB962C8B-B14F-4D97-AF65-F5344CB8AC3E}">
        <p14:creationId xmlns:p14="http://schemas.microsoft.com/office/powerpoint/2010/main" val="7436294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Patenterteilungsverfahren WO </a:t>
            </a:r>
          </a:p>
        </p:txBody>
      </p:sp>
      <p:sp>
        <p:nvSpPr>
          <p:cNvPr id="3" name="Inhaltsplatzhalter 2"/>
          <p:cNvSpPr>
            <a:spLocks noGrp="1"/>
          </p:cNvSpPr>
          <p:nvPr>
            <p:ph idx="1"/>
          </p:nvPr>
        </p:nvSpPr>
        <p:spPr/>
        <p:txBody>
          <a:bodyPr>
            <a:normAutofit fontScale="92500" lnSpcReduction="20000"/>
          </a:bodyPr>
          <a:lstStyle/>
          <a:p>
            <a:pPr>
              <a:buFont typeface="Wingdings" panose="05000000000000000000" pitchFamily="2" charset="2"/>
              <a:buChar char="Ø"/>
            </a:pPr>
            <a:r>
              <a:rPr lang="de-DE" dirty="0"/>
              <a:t>Eine PCT-Anmeldung (WO) kann am Ende des Prioritätsjahres genutzt werden, um später zu entscheiden, wo ein Patent angestrebt wird. </a:t>
            </a:r>
          </a:p>
          <a:p>
            <a:pPr>
              <a:buFont typeface="Wingdings" panose="05000000000000000000" pitchFamily="2" charset="2"/>
              <a:buChar char="Ø"/>
            </a:pPr>
            <a:r>
              <a:rPr lang="de-DE" dirty="0"/>
              <a:t>Im internationalen Verfahren ist keine Patenterteilung möglich</a:t>
            </a:r>
          </a:p>
          <a:p>
            <a:pPr>
              <a:buFont typeface="Wingdings" panose="05000000000000000000" pitchFamily="2" charset="2"/>
              <a:buChar char="Ø"/>
            </a:pPr>
            <a:r>
              <a:rPr lang="de-DE" dirty="0"/>
              <a:t>Nur Recherche und optional eine internationale vorläufige Prüfung</a:t>
            </a:r>
          </a:p>
          <a:p>
            <a:pPr>
              <a:buFont typeface="Wingdings" panose="05000000000000000000" pitchFamily="2" charset="2"/>
              <a:buChar char="Ø"/>
            </a:pPr>
            <a:r>
              <a:rPr lang="de-DE" dirty="0"/>
              <a:t>Verzögert die Entscheidung für Auslandsanmeldungen von 12 auf 30 Monate nach der ersten Hinterlegung</a:t>
            </a:r>
          </a:p>
          <a:p>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160</a:t>
            </a:fld>
            <a:endParaRPr lang="de-DE"/>
          </a:p>
        </p:txBody>
      </p:sp>
    </p:spTree>
    <p:extLst>
      <p:ext uri="{BB962C8B-B14F-4D97-AF65-F5344CB8AC3E}">
        <p14:creationId xmlns:p14="http://schemas.microsoft.com/office/powerpoint/2010/main" val="335892059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Patenterteilungsverfahren EP</a:t>
            </a:r>
          </a:p>
        </p:txBody>
      </p:sp>
      <p:sp>
        <p:nvSpPr>
          <p:cNvPr id="3" name="Inhaltsplatzhalter 2"/>
          <p:cNvSpPr>
            <a:spLocks noGrp="1"/>
          </p:cNvSpPr>
          <p:nvPr>
            <p:ph idx="1"/>
          </p:nvPr>
        </p:nvSpPr>
        <p:spPr/>
        <p:txBody>
          <a:bodyPr>
            <a:normAutofit fontScale="92500" lnSpcReduction="20000"/>
          </a:bodyPr>
          <a:lstStyle/>
          <a:p>
            <a:pPr>
              <a:buFont typeface="Wingdings" panose="05000000000000000000" pitchFamily="2" charset="2"/>
              <a:buChar char="Ø"/>
            </a:pPr>
            <a:r>
              <a:rPr lang="de-DE" dirty="0"/>
              <a:t>Anmeldung, Recherche und Recherchebericht/erster Prüfungsbescheid sind obligatorisch</a:t>
            </a:r>
          </a:p>
          <a:p>
            <a:pPr>
              <a:buFont typeface="Wingdings" panose="05000000000000000000" pitchFamily="2" charset="2"/>
              <a:buChar char="Ø"/>
            </a:pPr>
            <a:r>
              <a:rPr lang="de-DE" dirty="0"/>
              <a:t>6 Monate nach dem Recherchebericht ist der Prüfungsantrag zu stellen. Diese Frist ist nicht verschiebbar</a:t>
            </a:r>
          </a:p>
          <a:p>
            <a:pPr>
              <a:buFont typeface="Wingdings" panose="05000000000000000000" pitchFamily="2" charset="2"/>
              <a:buChar char="Ø"/>
            </a:pPr>
            <a:r>
              <a:rPr lang="de-DE" dirty="0"/>
              <a:t>Prüfung und Patenterteilung</a:t>
            </a:r>
          </a:p>
          <a:p>
            <a:pPr>
              <a:buFont typeface="Wingdings" panose="05000000000000000000" pitchFamily="2" charset="2"/>
              <a:buChar char="Ø"/>
            </a:pPr>
            <a:r>
              <a:rPr lang="de-DE" dirty="0"/>
              <a:t>Ggf. Einspruchsverfahren</a:t>
            </a:r>
          </a:p>
          <a:p>
            <a:pPr>
              <a:buFont typeface="Wingdings" panose="05000000000000000000" pitchFamily="2" charset="2"/>
              <a:buChar char="Ø"/>
            </a:pPr>
            <a:r>
              <a:rPr lang="de-DE" dirty="0"/>
              <a:t>Danach ist das EPA nicht mehr zuständig, sondern die Länder, die benannt werden </a:t>
            </a:r>
          </a:p>
        </p:txBody>
      </p:sp>
      <p:sp>
        <p:nvSpPr>
          <p:cNvPr id="5" name="Foliennummernplatzhalter 4"/>
          <p:cNvSpPr>
            <a:spLocks noGrp="1"/>
          </p:cNvSpPr>
          <p:nvPr>
            <p:ph type="sldNum" sz="quarter" idx="12"/>
          </p:nvPr>
        </p:nvSpPr>
        <p:spPr/>
        <p:txBody>
          <a:bodyPr/>
          <a:lstStyle/>
          <a:p>
            <a:fld id="{C6839156-0AB0-4DF6-B272-47750D79F21E}" type="slidenum">
              <a:rPr lang="de-DE" smtClean="0"/>
              <a:t>161</a:t>
            </a:fld>
            <a:endParaRPr lang="de-DE"/>
          </a:p>
        </p:txBody>
      </p:sp>
    </p:spTree>
    <p:extLst>
      <p:ext uri="{BB962C8B-B14F-4D97-AF65-F5344CB8AC3E}">
        <p14:creationId xmlns:p14="http://schemas.microsoft.com/office/powerpoint/2010/main" val="308506122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706090"/>
          </a:xfrm>
        </p:spPr>
        <p:txBody>
          <a:bodyPr>
            <a:normAutofit fontScale="90000"/>
          </a:bodyPr>
          <a:lstStyle/>
          <a:p>
            <a:r>
              <a:rPr lang="de-DE" dirty="0"/>
              <a:t>Gemeinschaftspatent</a:t>
            </a:r>
          </a:p>
        </p:txBody>
      </p:sp>
      <p:sp>
        <p:nvSpPr>
          <p:cNvPr id="3" name="Inhaltsplatzhalter 2"/>
          <p:cNvSpPr>
            <a:spLocks noGrp="1"/>
          </p:cNvSpPr>
          <p:nvPr>
            <p:ph idx="1"/>
          </p:nvPr>
        </p:nvSpPr>
        <p:spPr>
          <a:xfrm>
            <a:off x="457200" y="1052736"/>
            <a:ext cx="6491064" cy="5073427"/>
          </a:xfrm>
        </p:spPr>
        <p:txBody>
          <a:bodyPr>
            <a:normAutofit fontScale="92500" lnSpcReduction="20000"/>
          </a:bodyPr>
          <a:lstStyle/>
          <a:p>
            <a:r>
              <a:rPr lang="de-DE" dirty="0"/>
              <a:t>Gilt für die zum Zeitpunkt der Eintragung teilnehmenden Staaten der Europäischen Gemeinschaft</a:t>
            </a:r>
          </a:p>
          <a:p>
            <a:r>
              <a:rPr lang="de-DE" dirty="0"/>
              <a:t>Aktuell nicht für Spanien, Polen und Kroatien</a:t>
            </a:r>
          </a:p>
          <a:p>
            <a:r>
              <a:rPr lang="de-DE" dirty="0"/>
              <a:t>EP-Patent aber nicht Gemeinschaftspatent für die Schweiz, Großbritannien, Türkei, Norwegen, Island …</a:t>
            </a:r>
          </a:p>
          <a:p>
            <a:r>
              <a:rPr lang="de-DE" dirty="0"/>
              <a:t>Übersetzung bei Erteilungssprache DE oder FR ins Englische und bei Erteilungssprache EN in FR oder DE</a:t>
            </a:r>
          </a:p>
          <a:p>
            <a:endParaRPr lang="de-DE" dirty="0"/>
          </a:p>
          <a:p>
            <a:endParaRPr lang="de-DE" dirty="0"/>
          </a:p>
          <a:p>
            <a:endParaRPr lang="de-DE" dirty="0"/>
          </a:p>
        </p:txBody>
      </p:sp>
      <p:sp>
        <p:nvSpPr>
          <p:cNvPr id="4" name="Foliennummernplatzhalter 3"/>
          <p:cNvSpPr>
            <a:spLocks noGrp="1"/>
          </p:cNvSpPr>
          <p:nvPr>
            <p:ph type="sldNum" sz="quarter" idx="12"/>
          </p:nvPr>
        </p:nvSpPr>
        <p:spPr/>
        <p:txBody>
          <a:bodyPr/>
          <a:lstStyle/>
          <a:p>
            <a:fld id="{C6839156-0AB0-4DF6-B272-47750D79F21E}" type="slidenum">
              <a:rPr lang="de-DE" smtClean="0"/>
              <a:t>162</a:t>
            </a:fld>
            <a:endParaRPr lang="de-DE"/>
          </a:p>
        </p:txBody>
      </p:sp>
    </p:spTree>
    <p:extLst>
      <p:ext uri="{BB962C8B-B14F-4D97-AF65-F5344CB8AC3E}">
        <p14:creationId xmlns:p14="http://schemas.microsoft.com/office/powerpoint/2010/main" val="120355481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850106"/>
          </a:xfrm>
        </p:spPr>
        <p:txBody>
          <a:bodyPr>
            <a:normAutofit fontScale="90000"/>
          </a:bodyPr>
          <a:lstStyle/>
          <a:p>
            <a:pPr lvl="0"/>
            <a:r>
              <a:rPr lang="de-DE" kern="0" dirty="0">
                <a:latin typeface="Calibri" pitchFamily="34" charset="0"/>
                <a:ea typeface="ＭＳ Ｐゴシック" pitchFamily="-108" charset="-128"/>
                <a:cs typeface="Calibri" pitchFamily="34" charset="0"/>
              </a:rPr>
              <a:t>Geschmacksmuster Überblick</a:t>
            </a:r>
            <a:endParaRPr lang="de-DE" dirty="0"/>
          </a:p>
        </p:txBody>
      </p:sp>
      <p:sp>
        <p:nvSpPr>
          <p:cNvPr id="3" name="Inhaltsplatzhalter 2"/>
          <p:cNvSpPr>
            <a:spLocks noGrp="1"/>
          </p:cNvSpPr>
          <p:nvPr>
            <p:ph idx="1"/>
          </p:nvPr>
        </p:nvSpPr>
        <p:spPr>
          <a:xfrm>
            <a:off x="323528" y="1412776"/>
            <a:ext cx="6912768" cy="4785395"/>
          </a:xfrm>
        </p:spPr>
        <p:txBody>
          <a:bodyPr>
            <a:normAutofit fontScale="77500" lnSpcReduction="20000"/>
          </a:bodyPr>
          <a:lstStyle/>
          <a:p>
            <a:pPr marL="355600" lvl="0" indent="-355600" eaLnBrk="0" fontAlgn="base" hangingPunct="0">
              <a:spcAft>
                <a:spcPct val="0"/>
              </a:spcAft>
              <a:buClr>
                <a:schemeClr val="tx1"/>
              </a:buClr>
              <a:buNone/>
              <a:defRPr/>
            </a:pPr>
            <a:r>
              <a:rPr lang="de-DE" kern="0" dirty="0">
                <a:solidFill>
                  <a:schemeClr val="tx1">
                    <a:lumMod val="95000"/>
                    <a:lumOff val="5000"/>
                  </a:schemeClr>
                </a:solidFill>
                <a:latin typeface="Calibri" pitchFamily="34" charset="0"/>
                <a:ea typeface="ＭＳ Ｐゴシック" pitchFamily="-108" charset="-128"/>
                <a:cs typeface="Calibri" pitchFamily="34" charset="0"/>
              </a:rPr>
              <a:t>Schutzvoraussetzung</a:t>
            </a:r>
          </a:p>
          <a:p>
            <a:pPr marL="355600" lvl="0" indent="-355600" eaLnBrk="0" fontAlgn="base" hangingPunct="0">
              <a:spcAft>
                <a:spcPct val="0"/>
              </a:spcAft>
              <a:buClr>
                <a:schemeClr val="tx1"/>
              </a:buClr>
              <a:defRPr/>
            </a:pPr>
            <a:r>
              <a:rPr lang="de-DE" kern="0" dirty="0">
                <a:solidFill>
                  <a:schemeClr val="tx1">
                    <a:lumMod val="95000"/>
                    <a:lumOff val="5000"/>
                  </a:schemeClr>
                </a:solidFill>
                <a:latin typeface="Calibri" pitchFamily="34" charset="0"/>
                <a:ea typeface="ＭＳ Ｐゴシック" pitchFamily="-108" charset="-128"/>
                <a:cs typeface="Calibri" pitchFamily="34" charset="0"/>
              </a:rPr>
              <a:t>Zwei- oder dreidimensionale Erscheinungsform</a:t>
            </a:r>
          </a:p>
          <a:p>
            <a:pPr marL="355600" lvl="0" indent="-355600" eaLnBrk="0" fontAlgn="base" hangingPunct="0">
              <a:spcAft>
                <a:spcPct val="0"/>
              </a:spcAft>
              <a:buClr>
                <a:schemeClr val="tx1"/>
              </a:buClr>
              <a:defRPr/>
            </a:pPr>
            <a:endParaRPr lang="de-DE" kern="0" dirty="0">
              <a:solidFill>
                <a:schemeClr val="tx1">
                  <a:lumMod val="95000"/>
                  <a:lumOff val="5000"/>
                </a:schemeClr>
              </a:solidFill>
              <a:latin typeface="Calibri" pitchFamily="34" charset="0"/>
              <a:ea typeface="ＭＳ Ｐゴシック" pitchFamily="-108" charset="-128"/>
              <a:cs typeface="Calibri" pitchFamily="34" charset="0"/>
            </a:endParaRPr>
          </a:p>
          <a:p>
            <a:pPr marL="355600" lvl="0" indent="-355600" eaLnBrk="0" fontAlgn="base" hangingPunct="0">
              <a:spcAft>
                <a:spcPct val="0"/>
              </a:spcAft>
              <a:buClr>
                <a:schemeClr val="tx1"/>
              </a:buClr>
              <a:buNone/>
              <a:defRPr/>
            </a:pPr>
            <a:r>
              <a:rPr lang="de-DE" kern="0" dirty="0">
                <a:solidFill>
                  <a:schemeClr val="tx1">
                    <a:lumMod val="95000"/>
                    <a:lumOff val="5000"/>
                  </a:schemeClr>
                </a:solidFill>
                <a:latin typeface="Calibri" pitchFamily="34" charset="0"/>
                <a:ea typeface="ＭＳ Ｐゴシック" pitchFamily="-108" charset="-128"/>
                <a:cs typeface="Calibri" pitchFamily="34" charset="0"/>
              </a:rPr>
              <a:t>Schutzerfordernisse</a:t>
            </a:r>
          </a:p>
          <a:p>
            <a:pPr marL="355600" lvl="0" indent="-355600" eaLnBrk="0" fontAlgn="base" hangingPunct="0">
              <a:spcAft>
                <a:spcPct val="0"/>
              </a:spcAft>
              <a:buClr>
                <a:schemeClr val="tx1"/>
              </a:buClr>
              <a:defRPr/>
            </a:pPr>
            <a:r>
              <a:rPr lang="de-DE" kern="0" dirty="0">
                <a:solidFill>
                  <a:schemeClr val="tx1">
                    <a:lumMod val="95000"/>
                    <a:lumOff val="5000"/>
                  </a:schemeClr>
                </a:solidFill>
                <a:latin typeface="Calibri" pitchFamily="34" charset="0"/>
                <a:ea typeface="ＭＳ Ｐゴシック" pitchFamily="-108" charset="-128"/>
                <a:cs typeface="Calibri" pitchFamily="34" charset="0"/>
              </a:rPr>
              <a:t>Anmeldung</a:t>
            </a:r>
          </a:p>
          <a:p>
            <a:pPr marL="355600" lvl="0" indent="-355600" eaLnBrk="0" fontAlgn="base" hangingPunct="0">
              <a:spcAft>
                <a:spcPct val="0"/>
              </a:spcAft>
              <a:buClr>
                <a:schemeClr val="tx1"/>
              </a:buClr>
              <a:defRPr/>
            </a:pPr>
            <a:r>
              <a:rPr lang="de-DE" kern="0" dirty="0">
                <a:solidFill>
                  <a:schemeClr val="tx1">
                    <a:lumMod val="95000"/>
                    <a:lumOff val="5000"/>
                  </a:schemeClr>
                </a:solidFill>
                <a:latin typeface="Calibri" pitchFamily="34" charset="0"/>
                <a:ea typeface="ＭＳ Ｐゴシック" pitchFamily="-108" charset="-128"/>
                <a:cs typeface="Calibri" pitchFamily="34" charset="0"/>
              </a:rPr>
              <a:t>Neuheit – aber 12 Monate Neuheitsschonfrist </a:t>
            </a:r>
            <a:r>
              <a:rPr lang="de-DE" kern="0" dirty="0">
                <a:solidFill>
                  <a:schemeClr val="tx1">
                    <a:lumMod val="95000"/>
                    <a:lumOff val="5000"/>
                  </a:schemeClr>
                </a:solidFill>
                <a:latin typeface="Calibri" pitchFamily="34" charset="0"/>
                <a:ea typeface="ＭＳ Ｐゴシック" pitchFamily="-108" charset="-128"/>
                <a:cs typeface="Calibri" pitchFamily="34" charset="0"/>
                <a:hlinkClick r:id="rId2"/>
              </a:rPr>
              <a:t>§6 </a:t>
            </a:r>
            <a:r>
              <a:rPr lang="de-DE" kern="0" dirty="0" err="1">
                <a:solidFill>
                  <a:schemeClr val="tx1">
                    <a:lumMod val="95000"/>
                    <a:lumOff val="5000"/>
                  </a:schemeClr>
                </a:solidFill>
                <a:latin typeface="Calibri" pitchFamily="34" charset="0"/>
                <a:ea typeface="ＭＳ Ｐゴシック" pitchFamily="-108" charset="-128"/>
                <a:cs typeface="Calibri" pitchFamily="34" charset="0"/>
                <a:hlinkClick r:id="rId2"/>
              </a:rPr>
              <a:t>DesignG</a:t>
            </a:r>
            <a:r>
              <a:rPr lang="de-DE" kern="0" dirty="0">
                <a:solidFill>
                  <a:schemeClr val="tx1">
                    <a:lumMod val="95000"/>
                    <a:lumOff val="5000"/>
                  </a:schemeClr>
                </a:solidFill>
                <a:latin typeface="Calibri" pitchFamily="34" charset="0"/>
                <a:ea typeface="ＭＳ Ｐゴシック" pitchFamily="-108" charset="-128"/>
                <a:cs typeface="Calibri" pitchFamily="34" charset="0"/>
              </a:rPr>
              <a:t>, </a:t>
            </a:r>
            <a:r>
              <a:rPr lang="de-DE" kern="0" dirty="0">
                <a:solidFill>
                  <a:schemeClr val="tx1">
                    <a:lumMod val="95000"/>
                    <a:lumOff val="5000"/>
                  </a:schemeClr>
                </a:solidFill>
                <a:latin typeface="Calibri" pitchFamily="34" charset="0"/>
                <a:ea typeface="ＭＳ Ｐゴシック" pitchFamily="-108" charset="-128"/>
                <a:cs typeface="Calibri" pitchFamily="34" charset="0"/>
                <a:hlinkClick r:id="rId3"/>
              </a:rPr>
              <a:t>Art 7 GGV</a:t>
            </a:r>
            <a:endParaRPr lang="de-DE" kern="0" dirty="0">
              <a:solidFill>
                <a:schemeClr val="tx1">
                  <a:lumMod val="95000"/>
                  <a:lumOff val="5000"/>
                </a:schemeClr>
              </a:solidFill>
              <a:latin typeface="Calibri" pitchFamily="34" charset="0"/>
              <a:ea typeface="ＭＳ Ｐゴシック" pitchFamily="-108" charset="-128"/>
              <a:cs typeface="Calibri" pitchFamily="34" charset="0"/>
            </a:endParaRPr>
          </a:p>
          <a:p>
            <a:pPr marL="355600" lvl="0" indent="-355600" eaLnBrk="0" fontAlgn="base" hangingPunct="0">
              <a:spcAft>
                <a:spcPct val="0"/>
              </a:spcAft>
              <a:buClr>
                <a:schemeClr val="tx1"/>
              </a:buClr>
              <a:defRPr/>
            </a:pPr>
            <a:r>
              <a:rPr lang="de-DE" kern="0" dirty="0">
                <a:solidFill>
                  <a:schemeClr val="tx1">
                    <a:lumMod val="95000"/>
                    <a:lumOff val="5000"/>
                  </a:schemeClr>
                </a:solidFill>
                <a:latin typeface="Calibri" pitchFamily="34" charset="0"/>
                <a:ea typeface="ＭＳ Ｐゴシック" pitchFamily="-108" charset="-128"/>
                <a:cs typeface="Calibri" pitchFamily="34" charset="0"/>
              </a:rPr>
              <a:t>Eigentümlichkeit</a:t>
            </a:r>
          </a:p>
          <a:p>
            <a:pPr marL="355600" lvl="0" indent="-355600" eaLnBrk="0" fontAlgn="base" hangingPunct="0">
              <a:spcAft>
                <a:spcPct val="0"/>
              </a:spcAft>
              <a:buClr>
                <a:schemeClr val="tx1"/>
              </a:buClr>
              <a:defRPr/>
            </a:pPr>
            <a:endParaRPr lang="de-DE" kern="0" dirty="0">
              <a:solidFill>
                <a:schemeClr val="tx1">
                  <a:lumMod val="95000"/>
                  <a:lumOff val="5000"/>
                </a:schemeClr>
              </a:solidFill>
              <a:latin typeface="Calibri" pitchFamily="34" charset="0"/>
              <a:ea typeface="ＭＳ Ｐゴシック" pitchFamily="-108" charset="-128"/>
              <a:cs typeface="Calibri" pitchFamily="34" charset="0"/>
            </a:endParaRPr>
          </a:p>
          <a:p>
            <a:pPr marL="355600" lvl="0" indent="-355600" eaLnBrk="0" fontAlgn="base" hangingPunct="0">
              <a:spcAft>
                <a:spcPct val="0"/>
              </a:spcAft>
              <a:buClr>
                <a:schemeClr val="tx1"/>
              </a:buClr>
              <a:buNone/>
              <a:defRPr/>
            </a:pPr>
            <a:r>
              <a:rPr lang="de-DE" kern="0" dirty="0">
                <a:solidFill>
                  <a:schemeClr val="tx1">
                    <a:lumMod val="95000"/>
                    <a:lumOff val="5000"/>
                  </a:schemeClr>
                </a:solidFill>
                <a:latin typeface="Calibri" pitchFamily="34" charset="0"/>
                <a:ea typeface="ＭＳ Ｐゴシック" pitchFamily="-108" charset="-128"/>
                <a:cs typeface="Calibri" pitchFamily="34" charset="0"/>
              </a:rPr>
              <a:t>Schutzverletzung</a:t>
            </a:r>
          </a:p>
          <a:p>
            <a:pPr marL="355600" lvl="0" indent="-355600" eaLnBrk="0" fontAlgn="base" hangingPunct="0">
              <a:spcAft>
                <a:spcPct val="0"/>
              </a:spcAft>
              <a:buClr>
                <a:schemeClr val="tx1"/>
              </a:buClr>
              <a:defRPr/>
            </a:pPr>
            <a:r>
              <a:rPr lang="de-DE" kern="0" dirty="0">
                <a:solidFill>
                  <a:schemeClr val="tx1">
                    <a:lumMod val="95000"/>
                    <a:lumOff val="5000"/>
                  </a:schemeClr>
                </a:solidFill>
                <a:latin typeface="Calibri" pitchFamily="34" charset="0"/>
                <a:ea typeface="ＭＳ Ｐゴシック" pitchFamily="-108" charset="-128"/>
                <a:cs typeface="Calibri" pitchFamily="34" charset="0"/>
              </a:rPr>
              <a:t>jeder Gegenstand mit übereinstimmendem Gesamteindruck</a:t>
            </a:r>
          </a:p>
        </p:txBody>
      </p:sp>
      <p:sp>
        <p:nvSpPr>
          <p:cNvPr id="5" name="Foliennummernplatzhalter 4"/>
          <p:cNvSpPr>
            <a:spLocks noGrp="1"/>
          </p:cNvSpPr>
          <p:nvPr>
            <p:ph type="sldNum" sz="quarter" idx="12"/>
          </p:nvPr>
        </p:nvSpPr>
        <p:spPr/>
        <p:txBody>
          <a:bodyPr/>
          <a:lstStyle/>
          <a:p>
            <a:fld id="{C6839156-0AB0-4DF6-B272-47750D79F21E}" type="slidenum">
              <a:rPr lang="de-DE" smtClean="0"/>
              <a:t>163</a:t>
            </a:fld>
            <a:endParaRPr lang="de-DE"/>
          </a:p>
        </p:txBody>
      </p:sp>
    </p:spTree>
    <p:extLst>
      <p:ext uri="{BB962C8B-B14F-4D97-AF65-F5344CB8AC3E}">
        <p14:creationId xmlns:p14="http://schemas.microsoft.com/office/powerpoint/2010/main" val="71050531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332656"/>
            <a:ext cx="6635080" cy="576064"/>
          </a:xfrm>
        </p:spPr>
        <p:txBody>
          <a:bodyPr>
            <a:normAutofit fontScale="90000"/>
          </a:bodyPr>
          <a:lstStyle/>
          <a:p>
            <a:pPr lvl="0"/>
            <a:r>
              <a:rPr lang="de-DE" kern="0" dirty="0">
                <a:latin typeface="Calibri" pitchFamily="34" charset="0"/>
                <a:ea typeface="ＭＳ Ｐゴシック" pitchFamily="-108" charset="-128"/>
                <a:cs typeface="Calibri" pitchFamily="34" charset="0"/>
              </a:rPr>
              <a:t>Geschmacksmusteranmeldung</a:t>
            </a:r>
            <a:endParaRPr lang="de-DE" dirty="0"/>
          </a:p>
        </p:txBody>
      </p:sp>
      <p:sp>
        <p:nvSpPr>
          <p:cNvPr id="3" name="Inhaltsplatzhalter 2"/>
          <p:cNvSpPr>
            <a:spLocks noGrp="1"/>
          </p:cNvSpPr>
          <p:nvPr>
            <p:ph idx="1"/>
          </p:nvPr>
        </p:nvSpPr>
        <p:spPr>
          <a:xfrm>
            <a:off x="457200" y="1124744"/>
            <a:ext cx="6491064" cy="5400600"/>
          </a:xfrm>
        </p:spPr>
        <p:txBody>
          <a:bodyPr>
            <a:normAutofit/>
          </a:bodyPr>
          <a:lstStyle/>
          <a:p>
            <a:pPr marL="271463" lvl="0" indent="-271463" eaLnBrk="0" fontAlgn="base" hangingPunct="0">
              <a:spcAft>
                <a:spcPct val="0"/>
              </a:spcAft>
              <a:buClr>
                <a:schemeClr val="tx1"/>
              </a:buClr>
              <a:buNone/>
              <a:defRPr/>
            </a:pPr>
            <a:r>
              <a:rPr lang="de-DE" sz="2400" kern="0" dirty="0">
                <a:solidFill>
                  <a:schemeClr val="tx1">
                    <a:lumMod val="95000"/>
                    <a:lumOff val="5000"/>
                  </a:schemeClr>
                </a:solidFill>
                <a:latin typeface="Calibri" pitchFamily="34" charset="0"/>
                <a:ea typeface="ＭＳ Ｐゴシック" pitchFamily="-108" charset="-128"/>
                <a:cs typeface="Calibri" pitchFamily="34" charset="0"/>
              </a:rPr>
              <a:t>Antrag</a:t>
            </a:r>
          </a:p>
          <a:p>
            <a:pPr marL="271463" indent="-271463" eaLnBrk="0" fontAlgn="base" hangingPunct="0">
              <a:spcAft>
                <a:spcPct val="0"/>
              </a:spcAft>
              <a:buClr>
                <a:schemeClr val="tx1"/>
              </a:buClr>
              <a:defRPr/>
            </a:pPr>
            <a:r>
              <a:rPr lang="de-DE" sz="2400" kern="0" dirty="0">
                <a:solidFill>
                  <a:schemeClr val="tx1">
                    <a:lumMod val="95000"/>
                    <a:lumOff val="5000"/>
                  </a:schemeClr>
                </a:solidFill>
                <a:latin typeface="Calibri" pitchFamily="34" charset="0"/>
                <a:ea typeface="ＭＳ Ｐゴシック" pitchFamily="-108" charset="-128"/>
                <a:cs typeface="Calibri" pitchFamily="34" charset="0"/>
              </a:rPr>
              <a:t>Eintragungsantrag</a:t>
            </a:r>
          </a:p>
          <a:p>
            <a:pPr marL="271463" indent="-271463" eaLnBrk="0" fontAlgn="base" hangingPunct="0">
              <a:spcAft>
                <a:spcPct val="0"/>
              </a:spcAft>
              <a:buClr>
                <a:schemeClr val="tx1"/>
              </a:buClr>
              <a:defRPr/>
            </a:pPr>
            <a:r>
              <a:rPr lang="de-DE" sz="2400" kern="0" dirty="0">
                <a:solidFill>
                  <a:schemeClr val="tx1">
                    <a:lumMod val="95000"/>
                    <a:lumOff val="5000"/>
                  </a:schemeClr>
                </a:solidFill>
                <a:latin typeface="Calibri" pitchFamily="34" charset="0"/>
                <a:ea typeface="ＭＳ Ｐゴシック" pitchFamily="-108" charset="-128"/>
                <a:cs typeface="Calibri" pitchFamily="34" charset="0"/>
              </a:rPr>
              <a:t>Anmelder</a:t>
            </a:r>
          </a:p>
          <a:p>
            <a:pPr marL="271463" indent="-271463" eaLnBrk="0" fontAlgn="base" hangingPunct="0">
              <a:spcAft>
                <a:spcPct val="0"/>
              </a:spcAft>
              <a:buClr>
                <a:schemeClr val="tx1"/>
              </a:buClr>
              <a:defRPr/>
            </a:pPr>
            <a:r>
              <a:rPr lang="de-DE" sz="2400" kern="0" dirty="0">
                <a:solidFill>
                  <a:schemeClr val="tx1">
                    <a:lumMod val="95000"/>
                    <a:lumOff val="5000"/>
                  </a:schemeClr>
                </a:solidFill>
                <a:latin typeface="Calibri" pitchFamily="34" charset="0"/>
                <a:ea typeface="ＭＳ Ｐゴシック" pitchFamily="-108" charset="-128"/>
                <a:cs typeface="Calibri" pitchFamily="34" charset="0"/>
              </a:rPr>
              <a:t>Unterschrift</a:t>
            </a:r>
          </a:p>
          <a:p>
            <a:pPr marL="271463" lvl="0" indent="-271463" eaLnBrk="0" fontAlgn="base" hangingPunct="0">
              <a:spcAft>
                <a:spcPct val="0"/>
              </a:spcAft>
              <a:buClr>
                <a:schemeClr val="tx1"/>
              </a:buClr>
              <a:defRPr/>
            </a:pPr>
            <a:endParaRPr lang="de-DE" sz="2400" kern="0" dirty="0">
              <a:solidFill>
                <a:schemeClr val="tx1">
                  <a:lumMod val="95000"/>
                  <a:lumOff val="5000"/>
                </a:schemeClr>
              </a:solidFill>
              <a:latin typeface="Calibri" pitchFamily="34" charset="0"/>
              <a:ea typeface="ＭＳ Ｐゴシック" pitchFamily="-108" charset="-128"/>
              <a:cs typeface="Calibri" pitchFamily="34" charset="0"/>
            </a:endParaRPr>
          </a:p>
          <a:p>
            <a:pPr marL="271463" lvl="0" indent="-271463" eaLnBrk="0" fontAlgn="base" hangingPunct="0">
              <a:spcAft>
                <a:spcPct val="0"/>
              </a:spcAft>
              <a:buClr>
                <a:schemeClr val="tx1"/>
              </a:buClr>
              <a:buNone/>
              <a:defRPr/>
            </a:pPr>
            <a:r>
              <a:rPr lang="de-DE" sz="2400" kern="0" dirty="0">
                <a:solidFill>
                  <a:schemeClr val="tx1">
                    <a:lumMod val="95000"/>
                    <a:lumOff val="5000"/>
                  </a:schemeClr>
                </a:solidFill>
                <a:latin typeface="Calibri" pitchFamily="34" charset="0"/>
                <a:ea typeface="ＭＳ Ｐゴシック" pitchFamily="-108" charset="-128"/>
                <a:cs typeface="Calibri" pitchFamily="34" charset="0"/>
              </a:rPr>
              <a:t>Darstellung</a:t>
            </a:r>
          </a:p>
          <a:p>
            <a:pPr marL="271463" lvl="0" indent="-271463" eaLnBrk="0" fontAlgn="base" hangingPunct="0">
              <a:spcAft>
                <a:spcPct val="0"/>
              </a:spcAft>
              <a:buClr>
                <a:schemeClr val="tx1"/>
              </a:buClr>
              <a:defRPr/>
            </a:pPr>
            <a:r>
              <a:rPr lang="de-DE" sz="2400" kern="0" dirty="0">
                <a:solidFill>
                  <a:schemeClr val="tx1">
                    <a:lumMod val="95000"/>
                    <a:lumOff val="5000"/>
                  </a:schemeClr>
                </a:solidFill>
                <a:latin typeface="Calibri" pitchFamily="34" charset="0"/>
                <a:ea typeface="ＭＳ Ｐゴシック" pitchFamily="-108" charset="-128"/>
                <a:cs typeface="Calibri" pitchFamily="34" charset="0"/>
              </a:rPr>
              <a:t>Abbildung (alleinige Offenbarung)</a:t>
            </a:r>
          </a:p>
          <a:p>
            <a:pPr marL="271463" lvl="4" indent="-271463" eaLnBrk="0" fontAlgn="base" hangingPunct="0">
              <a:spcAft>
                <a:spcPct val="0"/>
              </a:spcAft>
              <a:buFont typeface="Arial" pitchFamily="34" charset="0"/>
              <a:buChar char="•"/>
              <a:defRPr/>
            </a:pPr>
            <a:r>
              <a:rPr lang="de-DE" sz="2400" kern="0" dirty="0">
                <a:solidFill>
                  <a:schemeClr val="tx1">
                    <a:lumMod val="95000"/>
                    <a:lumOff val="5000"/>
                  </a:schemeClr>
                </a:solidFill>
                <a:latin typeface="Calibri" pitchFamily="34" charset="0"/>
                <a:ea typeface="ＭＳ Ｐゴシック" pitchFamily="-111" charset="-128"/>
                <a:cs typeface="Calibri" pitchFamily="34" charset="0"/>
              </a:rPr>
              <a:t>möglichst viele Ansichten</a:t>
            </a:r>
          </a:p>
          <a:p>
            <a:pPr marL="271463" lvl="4" indent="-271463" eaLnBrk="0" fontAlgn="base" hangingPunct="0">
              <a:spcAft>
                <a:spcPct val="0"/>
              </a:spcAft>
              <a:buFont typeface="Arial" pitchFamily="34" charset="0"/>
              <a:buChar char="•"/>
              <a:defRPr/>
            </a:pPr>
            <a:r>
              <a:rPr lang="de-DE" sz="2400" kern="0" dirty="0">
                <a:solidFill>
                  <a:schemeClr val="tx1">
                    <a:lumMod val="95000"/>
                    <a:lumOff val="5000"/>
                  </a:schemeClr>
                </a:solidFill>
                <a:latin typeface="Calibri" pitchFamily="34" charset="0"/>
                <a:ea typeface="ＭＳ Ｐゴシック" pitchFamily="-111" charset="-128"/>
                <a:cs typeface="Calibri" pitchFamily="34" charset="0"/>
              </a:rPr>
              <a:t>möglichst viele Details</a:t>
            </a:r>
          </a:p>
          <a:p>
            <a:pPr marL="271463" lvl="0" indent="-271463" eaLnBrk="0" fontAlgn="base" hangingPunct="0">
              <a:spcAft>
                <a:spcPct val="0"/>
              </a:spcAft>
              <a:buClr>
                <a:schemeClr val="tx1"/>
              </a:buClr>
              <a:defRPr/>
            </a:pPr>
            <a:r>
              <a:rPr lang="de-DE" sz="2400" kern="0" dirty="0">
                <a:solidFill>
                  <a:schemeClr val="tx1">
                    <a:lumMod val="95000"/>
                    <a:lumOff val="5000"/>
                  </a:schemeClr>
                </a:solidFill>
                <a:latin typeface="Calibri" pitchFamily="34" charset="0"/>
                <a:ea typeface="ＭＳ Ｐゴシック" pitchFamily="-108" charset="-128"/>
                <a:cs typeface="Calibri" pitchFamily="34" charset="0"/>
              </a:rPr>
              <a:t>Beschreibung (nur einschränkend) </a:t>
            </a:r>
          </a:p>
          <a:p>
            <a:pPr marL="271463" lvl="0" indent="-271463" eaLnBrk="0" fontAlgn="base" hangingPunct="0">
              <a:spcAft>
                <a:spcPct val="0"/>
              </a:spcAft>
              <a:buClr>
                <a:schemeClr val="tx1"/>
              </a:buClr>
              <a:defRPr/>
            </a:pPr>
            <a:endParaRPr lang="de-DE" sz="2400" kern="0" dirty="0">
              <a:solidFill>
                <a:schemeClr val="tx1">
                  <a:lumMod val="95000"/>
                  <a:lumOff val="5000"/>
                </a:schemeClr>
              </a:solidFill>
              <a:latin typeface="Calibri" pitchFamily="34" charset="0"/>
              <a:ea typeface="ＭＳ Ｐゴシック" pitchFamily="-108" charset="-128"/>
              <a:cs typeface="Calibri" pitchFamily="34" charset="0"/>
            </a:endParaRPr>
          </a:p>
          <a:p>
            <a:pPr marL="271463" lvl="0" indent="-271463" eaLnBrk="0" fontAlgn="base" hangingPunct="0">
              <a:spcAft>
                <a:spcPct val="0"/>
              </a:spcAft>
              <a:buClr>
                <a:schemeClr val="tx1"/>
              </a:buClr>
              <a:buNone/>
              <a:defRPr/>
            </a:pPr>
            <a:r>
              <a:rPr lang="de-DE" sz="2400" kern="0" dirty="0">
                <a:solidFill>
                  <a:schemeClr val="tx1">
                    <a:lumMod val="95000"/>
                    <a:lumOff val="5000"/>
                  </a:schemeClr>
                </a:solidFill>
                <a:latin typeface="Calibri" pitchFamily="34" charset="0"/>
                <a:ea typeface="ＭＳ Ｐゴシック" pitchFamily="-108" charset="-128"/>
                <a:cs typeface="Calibri" pitchFamily="34" charset="0"/>
              </a:rPr>
              <a:t>Aufschiebung der Bekanntmachung</a:t>
            </a:r>
          </a:p>
          <a:p>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164</a:t>
            </a:fld>
            <a:endParaRPr lang="de-DE"/>
          </a:p>
        </p:txBody>
      </p:sp>
    </p:spTree>
    <p:extLst>
      <p:ext uri="{BB962C8B-B14F-4D97-AF65-F5344CB8AC3E}">
        <p14:creationId xmlns:p14="http://schemas.microsoft.com/office/powerpoint/2010/main" val="394563665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490538"/>
            <a:ext cx="6491064" cy="778098"/>
          </a:xfrm>
        </p:spPr>
        <p:txBody>
          <a:bodyPr>
            <a:normAutofit/>
          </a:bodyPr>
          <a:lstStyle/>
          <a:p>
            <a:pPr lvl="0"/>
            <a:r>
              <a:rPr lang="de-DE" sz="4000" kern="0" dirty="0">
                <a:latin typeface="Calibri" pitchFamily="34" charset="0"/>
                <a:ea typeface="ＭＳ Ｐゴシック" pitchFamily="-108" charset="-128"/>
                <a:cs typeface="Calibri" pitchFamily="34" charset="0"/>
              </a:rPr>
              <a:t>Marke Überblick</a:t>
            </a:r>
            <a:endParaRPr lang="de-DE" sz="4000" dirty="0"/>
          </a:p>
        </p:txBody>
      </p:sp>
      <p:sp>
        <p:nvSpPr>
          <p:cNvPr id="3" name="Inhaltsplatzhalter 2"/>
          <p:cNvSpPr>
            <a:spLocks noGrp="1"/>
          </p:cNvSpPr>
          <p:nvPr>
            <p:ph idx="1"/>
          </p:nvPr>
        </p:nvSpPr>
        <p:spPr>
          <a:xfrm>
            <a:off x="457200" y="1484784"/>
            <a:ext cx="6491064" cy="4641379"/>
          </a:xfrm>
        </p:spPr>
        <p:txBody>
          <a:bodyPr>
            <a:normAutofit fontScale="92500" lnSpcReduction="10000"/>
          </a:bodyPr>
          <a:lstStyle/>
          <a:p>
            <a:pPr marL="0" lvl="0" indent="0" eaLnBrk="0" fontAlgn="base" hangingPunct="0">
              <a:lnSpc>
                <a:spcPct val="80000"/>
              </a:lnSpc>
              <a:spcAft>
                <a:spcPct val="0"/>
              </a:spcAft>
              <a:buClr>
                <a:schemeClr val="tx1"/>
              </a:buClr>
              <a:buNone/>
              <a:defRPr/>
            </a:pPr>
            <a:endParaRPr lang="de-DE" sz="2400" kern="0" dirty="0">
              <a:solidFill>
                <a:srgbClr val="0D0D0D"/>
              </a:solidFill>
              <a:latin typeface="Calibri" pitchFamily="34" charset="0"/>
              <a:ea typeface="ＭＳ Ｐゴシック" pitchFamily="-108" charset="-128"/>
              <a:cs typeface="Calibri" pitchFamily="34" charset="0"/>
            </a:endParaRPr>
          </a:p>
          <a:p>
            <a:pPr marL="355600" lvl="0" indent="-355600" eaLnBrk="0" fontAlgn="base" hangingPunct="0">
              <a:lnSpc>
                <a:spcPct val="120000"/>
              </a:lnSpc>
              <a:spcAft>
                <a:spcPct val="0"/>
              </a:spcAft>
              <a:buClr>
                <a:schemeClr val="tx1"/>
              </a:buClr>
              <a:buNone/>
              <a:defRPr/>
            </a:pPr>
            <a:r>
              <a:rPr lang="de-DE" sz="2400" kern="0" dirty="0">
                <a:solidFill>
                  <a:srgbClr val="0D0D0D"/>
                </a:solidFill>
                <a:latin typeface="Calibri" pitchFamily="34" charset="0"/>
                <a:ea typeface="ＭＳ Ｐゴシック" pitchFamily="-108" charset="-128"/>
                <a:cs typeface="Calibri" pitchFamily="34" charset="0"/>
              </a:rPr>
              <a:t>Schutzerfordernisse</a:t>
            </a:r>
          </a:p>
          <a:p>
            <a:pPr marL="355600" lvl="2" indent="-355600" eaLnBrk="0" fontAlgn="base" hangingPunct="0">
              <a:lnSpc>
                <a:spcPct val="120000"/>
              </a:lnSpc>
              <a:spcAft>
                <a:spcPct val="0"/>
              </a:spcAft>
              <a:buClr>
                <a:schemeClr val="tx1"/>
              </a:buClr>
            </a:pPr>
            <a:r>
              <a:rPr lang="de-DE" kern="0" dirty="0">
                <a:solidFill>
                  <a:srgbClr val="0D0D0D"/>
                </a:solidFill>
                <a:latin typeface="Calibri" pitchFamily="34" charset="0"/>
                <a:ea typeface="ＭＳ Ｐゴシック" pitchFamily="-111" charset="-128"/>
                <a:cs typeface="Calibri" pitchFamily="34" charset="0"/>
              </a:rPr>
              <a:t>Unterscheidungskräftig für die beanspruchten Waren und Dienstleistungen</a:t>
            </a:r>
          </a:p>
          <a:p>
            <a:pPr marL="355600" lvl="2" indent="-355600" eaLnBrk="0" fontAlgn="base" hangingPunct="0">
              <a:lnSpc>
                <a:spcPct val="120000"/>
              </a:lnSpc>
              <a:spcAft>
                <a:spcPct val="0"/>
              </a:spcAft>
              <a:buClr>
                <a:schemeClr val="tx1"/>
              </a:buClr>
            </a:pPr>
            <a:r>
              <a:rPr lang="de-DE" kern="0" dirty="0">
                <a:solidFill>
                  <a:srgbClr val="0D0D0D"/>
                </a:solidFill>
                <a:latin typeface="Calibri" pitchFamily="34" charset="0"/>
                <a:ea typeface="ＭＳ Ｐゴシック" pitchFamily="-111" charset="-128"/>
                <a:cs typeface="Calibri" pitchFamily="34" charset="0"/>
              </a:rPr>
              <a:t>Nicht beschreibend für die beanspruchten Waren und Dienstleistungen</a:t>
            </a:r>
          </a:p>
          <a:p>
            <a:pPr marL="355600" lvl="2" indent="-355600" eaLnBrk="0" fontAlgn="base" hangingPunct="0">
              <a:lnSpc>
                <a:spcPct val="120000"/>
              </a:lnSpc>
              <a:spcAft>
                <a:spcPct val="0"/>
              </a:spcAft>
              <a:buClr>
                <a:schemeClr val="tx1"/>
              </a:buClr>
              <a:defRPr/>
            </a:pPr>
            <a:endParaRPr lang="de-DE" kern="0" dirty="0">
              <a:solidFill>
                <a:srgbClr val="0D0D0D"/>
              </a:solidFill>
              <a:latin typeface="Calibri" pitchFamily="34" charset="0"/>
              <a:ea typeface="ＭＳ Ｐゴシック" pitchFamily="-111" charset="-128"/>
              <a:cs typeface="Calibri" pitchFamily="34" charset="0"/>
            </a:endParaRPr>
          </a:p>
          <a:p>
            <a:pPr marL="355600" lvl="0" indent="-355600" eaLnBrk="0" fontAlgn="base" hangingPunct="0">
              <a:lnSpc>
                <a:spcPct val="120000"/>
              </a:lnSpc>
              <a:spcAft>
                <a:spcPct val="0"/>
              </a:spcAft>
              <a:buClr>
                <a:schemeClr val="tx1"/>
              </a:buClr>
              <a:buNone/>
              <a:defRPr/>
            </a:pPr>
            <a:r>
              <a:rPr lang="de-DE" sz="2400" kern="0" dirty="0">
                <a:solidFill>
                  <a:srgbClr val="0D0D0D"/>
                </a:solidFill>
                <a:latin typeface="Calibri" pitchFamily="34" charset="0"/>
                <a:ea typeface="ＭＳ Ｐゴシック" pitchFamily="-108" charset="-128"/>
                <a:cs typeface="Calibri" pitchFamily="34" charset="0"/>
              </a:rPr>
              <a:t>Schutzrechtsverletzung</a:t>
            </a:r>
          </a:p>
          <a:p>
            <a:pPr marL="355600" lvl="2" indent="-355600" eaLnBrk="0" fontAlgn="base" hangingPunct="0">
              <a:lnSpc>
                <a:spcPct val="120000"/>
              </a:lnSpc>
              <a:spcAft>
                <a:spcPct val="0"/>
              </a:spcAft>
              <a:buClr>
                <a:schemeClr val="tx1"/>
              </a:buClr>
              <a:defRPr/>
            </a:pPr>
            <a:r>
              <a:rPr lang="de-DE" kern="0" dirty="0">
                <a:solidFill>
                  <a:srgbClr val="0D0D0D"/>
                </a:solidFill>
                <a:latin typeface="Calibri" pitchFamily="34" charset="0"/>
                <a:ea typeface="ＭＳ Ｐゴシック" pitchFamily="-111" charset="-128"/>
                <a:cs typeface="Calibri" pitchFamily="34" charset="0"/>
              </a:rPr>
              <a:t>jede andere Kennzeichnung, die bei den beanspruchten Waren und Dienstleistungen eine Verwechslungsgefahr bedingt</a:t>
            </a:r>
          </a:p>
          <a:p>
            <a:pPr marL="0" indent="0">
              <a:buNone/>
            </a:pPr>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165</a:t>
            </a:fld>
            <a:endParaRPr lang="de-DE"/>
          </a:p>
        </p:txBody>
      </p:sp>
    </p:spTree>
    <p:extLst>
      <p:ext uri="{BB962C8B-B14F-4D97-AF65-F5344CB8AC3E}">
        <p14:creationId xmlns:p14="http://schemas.microsoft.com/office/powerpoint/2010/main" val="30776727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706090"/>
          </a:xfrm>
        </p:spPr>
        <p:txBody>
          <a:bodyPr>
            <a:normAutofit fontScale="90000"/>
          </a:bodyPr>
          <a:lstStyle/>
          <a:p>
            <a:pPr lvl="0" fontAlgn="base">
              <a:spcAft>
                <a:spcPct val="0"/>
              </a:spcAft>
              <a:tabLst/>
              <a:defRPr/>
            </a:pPr>
            <a:r>
              <a:rPr lang="de-DE" kern="0" dirty="0">
                <a:latin typeface="Calibri" pitchFamily="34" charset="0"/>
                <a:ea typeface="ＭＳ Ｐゴシック" pitchFamily="-108" charset="-128"/>
                <a:cs typeface="Calibri" pitchFamily="34" charset="0"/>
              </a:rPr>
              <a:t>Marke Schutzhindernisse</a:t>
            </a:r>
          </a:p>
        </p:txBody>
      </p:sp>
      <p:sp>
        <p:nvSpPr>
          <p:cNvPr id="3" name="Inhaltsplatzhalter 2"/>
          <p:cNvSpPr>
            <a:spLocks noGrp="1"/>
          </p:cNvSpPr>
          <p:nvPr>
            <p:ph idx="1"/>
          </p:nvPr>
        </p:nvSpPr>
        <p:spPr>
          <a:xfrm>
            <a:off x="495300" y="1251744"/>
            <a:ext cx="6779096" cy="5047456"/>
          </a:xfrm>
        </p:spPr>
        <p:txBody>
          <a:bodyPr>
            <a:noAutofit/>
          </a:bodyPr>
          <a:lstStyle/>
          <a:p>
            <a:pPr eaLnBrk="0" fontAlgn="base" hangingPunct="0">
              <a:lnSpc>
                <a:spcPct val="120000"/>
              </a:lnSpc>
              <a:spcAft>
                <a:spcPct val="0"/>
              </a:spcAft>
              <a:buClr>
                <a:schemeClr val="tx1"/>
              </a:buClr>
              <a:buFont typeface="Wingdings" panose="05000000000000000000" pitchFamily="2" charset="2"/>
              <a:buChar char="Ø"/>
              <a:defRPr/>
            </a:pPr>
            <a:r>
              <a:rPr lang="de-DE" sz="2200" kern="0" dirty="0">
                <a:solidFill>
                  <a:schemeClr val="tx1">
                    <a:lumMod val="95000"/>
                    <a:lumOff val="5000"/>
                  </a:schemeClr>
                </a:solidFill>
                <a:ea typeface="ＭＳ Ｐゴシック" pitchFamily="-111" charset="-128"/>
                <a:cs typeface="Calibri" pitchFamily="34" charset="0"/>
                <a:hlinkClick r:id="rId2"/>
              </a:rPr>
              <a:t>absolute Schutzhindernisse</a:t>
            </a:r>
            <a:endParaRPr lang="de-DE" sz="2200" kern="0" dirty="0">
              <a:solidFill>
                <a:schemeClr val="tx1">
                  <a:lumMod val="95000"/>
                  <a:lumOff val="5000"/>
                </a:schemeClr>
              </a:solidFill>
              <a:ea typeface="ＭＳ Ｐゴシック" pitchFamily="-111" charset="-128"/>
              <a:cs typeface="Calibri" pitchFamily="34" charset="0"/>
            </a:endParaRPr>
          </a:p>
          <a:p>
            <a:pPr lvl="0" eaLnBrk="0" fontAlgn="base" hangingPunct="0">
              <a:lnSpc>
                <a:spcPct val="120000"/>
              </a:lnSpc>
              <a:spcAft>
                <a:spcPct val="0"/>
              </a:spcAft>
              <a:buClr>
                <a:schemeClr val="tx1"/>
              </a:buClr>
              <a:buNone/>
              <a:defRPr/>
            </a:pPr>
            <a:r>
              <a:rPr lang="de-DE" sz="2200" kern="0" dirty="0">
                <a:solidFill>
                  <a:schemeClr val="tx1">
                    <a:lumMod val="95000"/>
                    <a:lumOff val="5000"/>
                  </a:schemeClr>
                </a:solidFill>
                <a:ea typeface="ＭＳ Ｐゴシック" pitchFamily="-108" charset="-128"/>
                <a:cs typeface="Calibri" pitchFamily="34" charset="0"/>
              </a:rPr>
              <a:t>	Hier geht es vor allem darum, beschreibende Angaben vom Markenschutz auszuschließen. Die Übergänge sind fließend und daher kann eine Anfrage bei einem Patentanwalt hilfreich sein</a:t>
            </a:r>
          </a:p>
          <a:p>
            <a:pPr eaLnBrk="0" fontAlgn="base" hangingPunct="0">
              <a:lnSpc>
                <a:spcPct val="120000"/>
              </a:lnSpc>
              <a:spcAft>
                <a:spcPct val="0"/>
              </a:spcAft>
              <a:buClr>
                <a:schemeClr val="tx1"/>
              </a:buClr>
              <a:buFont typeface="Wingdings" panose="05000000000000000000" pitchFamily="2" charset="2"/>
              <a:buChar char="Ø"/>
              <a:defRPr/>
            </a:pPr>
            <a:r>
              <a:rPr lang="de-DE" sz="2200" kern="0" dirty="0">
                <a:solidFill>
                  <a:schemeClr val="tx1">
                    <a:lumMod val="95000"/>
                    <a:lumOff val="5000"/>
                  </a:schemeClr>
                </a:solidFill>
                <a:ea typeface="ＭＳ Ｐゴシック" pitchFamily="-108" charset="-128"/>
                <a:cs typeface="Calibri" pitchFamily="34" charset="0"/>
                <a:hlinkClick r:id="rId3"/>
              </a:rPr>
              <a:t>relative Schutzhindernisse</a:t>
            </a:r>
            <a:endParaRPr lang="de-DE" sz="2200" b="1" kern="0" dirty="0">
              <a:solidFill>
                <a:schemeClr val="tx1">
                  <a:lumMod val="95000"/>
                  <a:lumOff val="5000"/>
                </a:schemeClr>
              </a:solidFill>
              <a:ea typeface="ＭＳ Ｐゴシック" pitchFamily="-108" charset="-128"/>
              <a:cs typeface="Calibri" pitchFamily="34" charset="0"/>
            </a:endParaRPr>
          </a:p>
          <a:p>
            <a:pPr eaLnBrk="0" fontAlgn="base" hangingPunct="0">
              <a:lnSpc>
                <a:spcPct val="120000"/>
              </a:lnSpc>
              <a:spcAft>
                <a:spcPct val="0"/>
              </a:spcAft>
              <a:buClr>
                <a:schemeClr val="tx1"/>
              </a:buClr>
              <a:buNone/>
              <a:defRPr/>
            </a:pPr>
            <a:r>
              <a:rPr lang="de-DE" sz="2200" kern="0" dirty="0">
                <a:solidFill>
                  <a:schemeClr val="tx1">
                    <a:lumMod val="95000"/>
                    <a:lumOff val="5000"/>
                  </a:schemeClr>
                </a:solidFill>
                <a:ea typeface="ＭＳ Ｐゴシック" pitchFamily="-108" charset="-128"/>
                <a:cs typeface="Calibri" pitchFamily="34" charset="0"/>
              </a:rPr>
              <a:t>	Markenrecherche nach ähnlichen Marken </a:t>
            </a:r>
          </a:p>
          <a:p>
            <a:pPr indent="17463" eaLnBrk="0" fontAlgn="base" hangingPunct="0">
              <a:lnSpc>
                <a:spcPct val="120000"/>
              </a:lnSpc>
              <a:spcAft>
                <a:spcPct val="0"/>
              </a:spcAft>
              <a:buClr>
                <a:schemeClr val="tx1"/>
              </a:buClr>
              <a:buFont typeface="Wingdings" panose="05000000000000000000" pitchFamily="2" charset="2"/>
              <a:buChar char="Ø"/>
              <a:defRPr/>
            </a:pPr>
            <a:r>
              <a:rPr lang="de-DE" sz="2200" kern="0" dirty="0">
                <a:solidFill>
                  <a:schemeClr val="tx1">
                    <a:lumMod val="95000"/>
                    <a:lumOff val="5000"/>
                  </a:schemeClr>
                </a:solidFill>
                <a:ea typeface="ＭＳ Ｐゴシック" pitchFamily="-108" charset="-128"/>
                <a:cs typeface="Calibri" pitchFamily="34" charset="0"/>
              </a:rPr>
              <a:t>im Internet mit Google</a:t>
            </a:r>
          </a:p>
          <a:p>
            <a:pPr indent="17463" eaLnBrk="0" fontAlgn="base" hangingPunct="0">
              <a:lnSpc>
                <a:spcPct val="120000"/>
              </a:lnSpc>
              <a:spcAft>
                <a:spcPct val="0"/>
              </a:spcAft>
              <a:buClr>
                <a:schemeClr val="tx1"/>
              </a:buClr>
              <a:buFont typeface="Wingdings" panose="05000000000000000000" pitchFamily="2" charset="2"/>
              <a:buChar char="Ø"/>
              <a:defRPr/>
            </a:pPr>
            <a:r>
              <a:rPr lang="de-DE" sz="2200" kern="0" dirty="0">
                <a:solidFill>
                  <a:schemeClr val="tx1">
                    <a:lumMod val="95000"/>
                    <a:lumOff val="5000"/>
                  </a:schemeClr>
                </a:solidFill>
                <a:ea typeface="ＭＳ Ｐゴシック" pitchFamily="-108" charset="-128"/>
                <a:cs typeface="Calibri" pitchFamily="34" charset="0"/>
              </a:rPr>
              <a:t>in den amtlichen Registern </a:t>
            </a:r>
            <a:r>
              <a:rPr lang="de-DE" sz="2200" kern="0" dirty="0">
                <a:solidFill>
                  <a:schemeClr val="tx1">
                    <a:lumMod val="95000"/>
                    <a:lumOff val="5000"/>
                  </a:schemeClr>
                </a:solidFill>
                <a:ea typeface="ＭＳ Ｐゴシック" pitchFamily="-111" charset="-128"/>
                <a:cs typeface="Calibri" pitchFamily="34" charset="0"/>
              </a:rPr>
              <a:t>am einfachsten bei </a:t>
            </a:r>
            <a:r>
              <a:rPr lang="de-DE" sz="2200" kern="0" dirty="0">
                <a:solidFill>
                  <a:schemeClr val="tx1">
                    <a:lumMod val="95000"/>
                    <a:lumOff val="5000"/>
                  </a:schemeClr>
                </a:solidFill>
                <a:ea typeface="ＭＳ Ｐゴシック" pitchFamily="-111" charset="-128"/>
                <a:cs typeface="Calibri" pitchFamily="34" charset="0"/>
                <a:hlinkClick r:id="rId4"/>
              </a:rPr>
              <a:t>TM </a:t>
            </a:r>
            <a:r>
              <a:rPr lang="de-DE" sz="2200" kern="0" dirty="0" err="1">
                <a:solidFill>
                  <a:schemeClr val="tx1">
                    <a:lumMod val="95000"/>
                    <a:lumOff val="5000"/>
                  </a:schemeClr>
                </a:solidFill>
                <a:ea typeface="ＭＳ Ｐゴシック" pitchFamily="-111" charset="-128"/>
                <a:cs typeface="Calibri" pitchFamily="34" charset="0"/>
                <a:hlinkClick r:id="rId4"/>
              </a:rPr>
              <a:t>view</a:t>
            </a:r>
            <a:endParaRPr lang="de-DE" sz="2200" kern="0" dirty="0">
              <a:solidFill>
                <a:schemeClr val="tx1">
                  <a:lumMod val="95000"/>
                  <a:lumOff val="5000"/>
                </a:schemeClr>
              </a:solidFill>
              <a:ea typeface="ＭＳ Ｐゴシック" pitchFamily="-111" charset="-128"/>
              <a:cs typeface="Calibri" pitchFamily="34" charset="0"/>
            </a:endParaRPr>
          </a:p>
          <a:p>
            <a:pPr indent="17463" eaLnBrk="0" fontAlgn="base" hangingPunct="0">
              <a:lnSpc>
                <a:spcPct val="120000"/>
              </a:lnSpc>
              <a:spcAft>
                <a:spcPct val="0"/>
              </a:spcAft>
              <a:buClr>
                <a:schemeClr val="tx1"/>
              </a:buClr>
              <a:buFont typeface="Wingdings" panose="05000000000000000000" pitchFamily="2" charset="2"/>
              <a:buChar char="Ø"/>
              <a:defRPr/>
            </a:pPr>
            <a:r>
              <a:rPr lang="de-DE" sz="2200" kern="0" dirty="0">
                <a:solidFill>
                  <a:schemeClr val="tx1">
                    <a:lumMod val="95000"/>
                    <a:lumOff val="5000"/>
                  </a:schemeClr>
                </a:solidFill>
                <a:ea typeface="ＭＳ Ｐゴシック" pitchFamily="-111" charset="-128"/>
                <a:cs typeface="Calibri" pitchFamily="34" charset="0"/>
              </a:rPr>
              <a:t> die relevanten Klassen findet man bei </a:t>
            </a:r>
            <a:r>
              <a:rPr lang="de-DE" sz="2200" kern="0" dirty="0">
                <a:solidFill>
                  <a:schemeClr val="tx1">
                    <a:lumMod val="95000"/>
                    <a:lumOff val="5000"/>
                  </a:schemeClr>
                </a:solidFill>
                <a:ea typeface="ＭＳ Ｐゴシック" pitchFamily="-111" charset="-128"/>
                <a:cs typeface="Calibri" pitchFamily="34" charset="0"/>
                <a:hlinkClick r:id="rId5"/>
              </a:rPr>
              <a:t>TM Class</a:t>
            </a:r>
            <a:endParaRPr lang="de-DE" sz="2200" kern="0" dirty="0">
              <a:solidFill>
                <a:schemeClr val="tx1">
                  <a:lumMod val="95000"/>
                  <a:lumOff val="5000"/>
                </a:schemeClr>
              </a:solidFill>
              <a:ea typeface="ＭＳ Ｐゴシック" pitchFamily="-111" charset="-128"/>
              <a:cs typeface="Calibri" pitchFamily="34" charset="0"/>
            </a:endParaRPr>
          </a:p>
          <a:p>
            <a:pPr lvl="0" eaLnBrk="0" fontAlgn="base" hangingPunct="0">
              <a:lnSpc>
                <a:spcPct val="120000"/>
              </a:lnSpc>
              <a:spcAft>
                <a:spcPct val="0"/>
              </a:spcAft>
              <a:buClr>
                <a:schemeClr val="tx1"/>
              </a:buClr>
              <a:buNone/>
              <a:defRPr/>
            </a:pPr>
            <a:endParaRPr lang="de-DE" sz="2000" kern="0" dirty="0">
              <a:solidFill>
                <a:schemeClr val="tx1">
                  <a:lumMod val="95000"/>
                  <a:lumOff val="5000"/>
                </a:schemeClr>
              </a:solidFill>
              <a:ea typeface="ＭＳ Ｐゴシック" pitchFamily="-108" charset="-128"/>
              <a:cs typeface="Calibri" pitchFamily="34" charset="0"/>
            </a:endParaRPr>
          </a:p>
          <a:p>
            <a:endParaRPr lang="de-DE" sz="2000" dirty="0"/>
          </a:p>
        </p:txBody>
      </p:sp>
      <p:sp>
        <p:nvSpPr>
          <p:cNvPr id="5" name="Foliennummernplatzhalter 4"/>
          <p:cNvSpPr>
            <a:spLocks noGrp="1"/>
          </p:cNvSpPr>
          <p:nvPr>
            <p:ph type="sldNum" sz="quarter" idx="12"/>
          </p:nvPr>
        </p:nvSpPr>
        <p:spPr/>
        <p:txBody>
          <a:bodyPr/>
          <a:lstStyle/>
          <a:p>
            <a:fld id="{C6839156-0AB0-4DF6-B272-47750D79F21E}" type="slidenum">
              <a:rPr lang="de-DE" smtClean="0"/>
              <a:t>166</a:t>
            </a:fld>
            <a:endParaRPr lang="de-DE"/>
          </a:p>
        </p:txBody>
      </p:sp>
    </p:spTree>
    <p:extLst>
      <p:ext uri="{BB962C8B-B14F-4D97-AF65-F5344CB8AC3E}">
        <p14:creationId xmlns:p14="http://schemas.microsoft.com/office/powerpoint/2010/main" val="316152461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706090"/>
          </a:xfrm>
        </p:spPr>
        <p:txBody>
          <a:bodyPr>
            <a:normAutofit fontScale="90000"/>
          </a:bodyPr>
          <a:lstStyle/>
          <a:p>
            <a:pPr lvl="0" fontAlgn="base">
              <a:spcAft>
                <a:spcPct val="0"/>
              </a:spcAft>
              <a:tabLst/>
              <a:defRPr/>
            </a:pPr>
            <a:r>
              <a:rPr lang="de-DE" kern="0" dirty="0">
                <a:latin typeface="Calibri" pitchFamily="34" charset="0"/>
                <a:ea typeface="ＭＳ Ｐゴシック" pitchFamily="-108" charset="-128"/>
                <a:cs typeface="Calibri" pitchFamily="34" charset="0"/>
              </a:rPr>
              <a:t>Marke Eintragung</a:t>
            </a:r>
          </a:p>
        </p:txBody>
      </p:sp>
      <p:sp>
        <p:nvSpPr>
          <p:cNvPr id="3" name="Inhaltsplatzhalter 2"/>
          <p:cNvSpPr>
            <a:spLocks noGrp="1"/>
          </p:cNvSpPr>
          <p:nvPr>
            <p:ph idx="1"/>
          </p:nvPr>
        </p:nvSpPr>
        <p:spPr>
          <a:xfrm>
            <a:off x="457200" y="1257300"/>
            <a:ext cx="6779096" cy="5016500"/>
          </a:xfrm>
        </p:spPr>
        <p:txBody>
          <a:bodyPr>
            <a:noAutofit/>
          </a:bodyPr>
          <a:lstStyle/>
          <a:p>
            <a:pPr marL="0" indent="0">
              <a:buNone/>
            </a:pPr>
            <a:r>
              <a:rPr lang="de-DE" sz="2200" dirty="0"/>
              <a:t>Das DPMA überprüft im Anmeldeverfahren nicht, ob bereits ähnliche oder identische Marken eingetragen sind. (</a:t>
            </a:r>
            <a:r>
              <a:rPr lang="de-DE" sz="2200" dirty="0">
                <a:hlinkClick r:id="rId2"/>
              </a:rPr>
              <a:t>Markenrecherche DPMA</a:t>
            </a:r>
            <a:r>
              <a:rPr lang="de-DE" sz="2200" dirty="0"/>
              <a:t>).</a:t>
            </a:r>
          </a:p>
          <a:p>
            <a:pPr lvl="0" eaLnBrk="0" fontAlgn="base" hangingPunct="0">
              <a:lnSpc>
                <a:spcPct val="120000"/>
              </a:lnSpc>
              <a:spcAft>
                <a:spcPct val="0"/>
              </a:spcAft>
              <a:buClr>
                <a:schemeClr val="tx1"/>
              </a:buClr>
              <a:buNone/>
              <a:defRPr/>
            </a:pPr>
            <a:endParaRPr lang="de-DE" sz="1400" kern="0" dirty="0">
              <a:solidFill>
                <a:schemeClr val="tx1">
                  <a:lumMod val="95000"/>
                  <a:lumOff val="5000"/>
                </a:schemeClr>
              </a:solidFill>
              <a:ea typeface="ＭＳ Ｐゴシック" pitchFamily="-108" charset="-128"/>
              <a:cs typeface="Calibri" pitchFamily="34" charset="0"/>
            </a:endParaRPr>
          </a:p>
          <a:p>
            <a:pPr eaLnBrk="0" fontAlgn="base" hangingPunct="0">
              <a:lnSpc>
                <a:spcPct val="120000"/>
              </a:lnSpc>
              <a:spcAft>
                <a:spcPct val="0"/>
              </a:spcAft>
              <a:buClr>
                <a:schemeClr val="tx1"/>
              </a:buClr>
              <a:defRPr/>
            </a:pPr>
            <a:r>
              <a:rPr lang="de-DE" sz="2200" kern="0" dirty="0">
                <a:solidFill>
                  <a:schemeClr val="tx1">
                    <a:lumMod val="95000"/>
                    <a:lumOff val="5000"/>
                  </a:schemeClr>
                </a:solidFill>
                <a:ea typeface="ＭＳ Ｐゴシック" pitchFamily="-108" charset="-128"/>
                <a:cs typeface="Calibri" pitchFamily="34" charset="0"/>
              </a:rPr>
              <a:t>Anmeldung</a:t>
            </a:r>
          </a:p>
          <a:p>
            <a:pPr eaLnBrk="0" fontAlgn="base" hangingPunct="0">
              <a:lnSpc>
                <a:spcPct val="120000"/>
              </a:lnSpc>
              <a:spcAft>
                <a:spcPct val="0"/>
              </a:spcAft>
              <a:buClr>
                <a:schemeClr val="tx1"/>
              </a:buClr>
              <a:defRPr/>
            </a:pPr>
            <a:r>
              <a:rPr lang="de-DE" sz="2200" kern="0" dirty="0">
                <a:solidFill>
                  <a:schemeClr val="tx1">
                    <a:lumMod val="95000"/>
                    <a:lumOff val="5000"/>
                  </a:schemeClr>
                </a:solidFill>
                <a:ea typeface="ＭＳ Ｐゴシック" pitchFamily="-108" charset="-128"/>
                <a:cs typeface="Calibri" pitchFamily="34" charset="0"/>
              </a:rPr>
              <a:t>Amtliche Prüfung auf absolute Schutzhindernisse</a:t>
            </a:r>
          </a:p>
          <a:p>
            <a:pPr lvl="0" eaLnBrk="0" fontAlgn="base" hangingPunct="0">
              <a:lnSpc>
                <a:spcPct val="120000"/>
              </a:lnSpc>
              <a:spcAft>
                <a:spcPct val="0"/>
              </a:spcAft>
              <a:buClr>
                <a:schemeClr val="tx1"/>
              </a:buClr>
              <a:defRPr/>
            </a:pPr>
            <a:r>
              <a:rPr lang="de-DE" sz="2200" kern="0" dirty="0">
                <a:solidFill>
                  <a:schemeClr val="tx1">
                    <a:lumMod val="95000"/>
                    <a:lumOff val="5000"/>
                  </a:schemeClr>
                </a:solidFill>
                <a:ea typeface="ＭＳ Ｐゴシック" pitchFamily="-108" charset="-128"/>
                <a:cs typeface="Calibri" pitchFamily="34" charset="0"/>
              </a:rPr>
              <a:t>Eintragung</a:t>
            </a:r>
          </a:p>
          <a:p>
            <a:pPr eaLnBrk="0" fontAlgn="base" hangingPunct="0">
              <a:lnSpc>
                <a:spcPct val="120000"/>
              </a:lnSpc>
              <a:spcAft>
                <a:spcPct val="0"/>
              </a:spcAft>
              <a:buClr>
                <a:schemeClr val="tx1"/>
              </a:buClr>
              <a:defRPr/>
            </a:pPr>
            <a:r>
              <a:rPr lang="de-DE" sz="2200" kern="0" dirty="0">
                <a:solidFill>
                  <a:schemeClr val="tx1">
                    <a:lumMod val="95000"/>
                    <a:lumOff val="5000"/>
                  </a:schemeClr>
                </a:solidFill>
                <a:ea typeface="ＭＳ Ｐゴシック" pitchFamily="-108" charset="-128"/>
                <a:cs typeface="Calibri" pitchFamily="34" charset="0"/>
              </a:rPr>
              <a:t>Widerspruch</a:t>
            </a:r>
          </a:p>
          <a:p>
            <a:pPr marL="0" indent="0" eaLnBrk="0" fontAlgn="base" hangingPunct="0">
              <a:lnSpc>
                <a:spcPct val="120000"/>
              </a:lnSpc>
              <a:spcAft>
                <a:spcPct val="0"/>
              </a:spcAft>
              <a:buClr>
                <a:schemeClr val="tx1"/>
              </a:buClr>
              <a:buNone/>
              <a:defRPr/>
            </a:pPr>
            <a:endParaRPr lang="de-DE" sz="1400" kern="0" dirty="0">
              <a:solidFill>
                <a:schemeClr val="tx1">
                  <a:lumMod val="95000"/>
                  <a:lumOff val="5000"/>
                </a:schemeClr>
              </a:solidFill>
              <a:ea typeface="ＭＳ Ｐゴシック" pitchFamily="-108" charset="-128"/>
              <a:cs typeface="Calibri" pitchFamily="34" charset="0"/>
            </a:endParaRPr>
          </a:p>
          <a:p>
            <a:pPr marL="0" indent="0" eaLnBrk="0" fontAlgn="base" hangingPunct="0">
              <a:lnSpc>
                <a:spcPct val="120000"/>
              </a:lnSpc>
              <a:spcAft>
                <a:spcPct val="0"/>
              </a:spcAft>
              <a:buClr>
                <a:schemeClr val="tx1"/>
              </a:buClr>
              <a:buNone/>
              <a:defRPr/>
            </a:pPr>
            <a:r>
              <a:rPr lang="de-DE" sz="2200" kern="0" dirty="0">
                <a:solidFill>
                  <a:schemeClr val="tx1">
                    <a:lumMod val="95000"/>
                    <a:lumOff val="5000"/>
                  </a:schemeClr>
                </a:solidFill>
                <a:ea typeface="ＭＳ Ｐゴシック" pitchFamily="-108" charset="-128"/>
                <a:cs typeface="Calibri" pitchFamily="34" charset="0"/>
              </a:rPr>
              <a:t>Eine europäische Marke wird zuerst veröffentlicht und dann kann jeder Widerspruch einlegen und erst danach kommt die Eintragung.</a:t>
            </a:r>
          </a:p>
          <a:p>
            <a:pPr lvl="0" eaLnBrk="0" fontAlgn="base" hangingPunct="0">
              <a:lnSpc>
                <a:spcPct val="120000"/>
              </a:lnSpc>
              <a:spcAft>
                <a:spcPct val="0"/>
              </a:spcAft>
              <a:buClr>
                <a:schemeClr val="tx1"/>
              </a:buClr>
              <a:defRPr/>
            </a:pPr>
            <a:endParaRPr lang="de-DE" sz="2000" kern="0" dirty="0">
              <a:solidFill>
                <a:schemeClr val="tx1">
                  <a:lumMod val="95000"/>
                  <a:lumOff val="5000"/>
                </a:schemeClr>
              </a:solidFill>
              <a:ea typeface="ＭＳ Ｐゴシック" pitchFamily="-108" charset="-128"/>
              <a:cs typeface="Calibri" pitchFamily="34" charset="0"/>
            </a:endParaRPr>
          </a:p>
          <a:p>
            <a:pPr lvl="0" eaLnBrk="0" fontAlgn="base" hangingPunct="0">
              <a:lnSpc>
                <a:spcPct val="120000"/>
              </a:lnSpc>
              <a:spcAft>
                <a:spcPct val="0"/>
              </a:spcAft>
              <a:buClr>
                <a:schemeClr val="tx1"/>
              </a:buClr>
              <a:buNone/>
              <a:defRPr/>
            </a:pPr>
            <a:endParaRPr lang="de-DE" sz="2000" kern="0" dirty="0">
              <a:solidFill>
                <a:schemeClr val="tx1">
                  <a:lumMod val="95000"/>
                  <a:lumOff val="5000"/>
                </a:schemeClr>
              </a:solidFill>
              <a:ea typeface="ＭＳ Ｐゴシック" pitchFamily="-108" charset="-128"/>
              <a:cs typeface="Calibri" pitchFamily="34" charset="0"/>
            </a:endParaRPr>
          </a:p>
          <a:p>
            <a:pPr lvl="0" eaLnBrk="0" fontAlgn="base" hangingPunct="0">
              <a:lnSpc>
                <a:spcPct val="120000"/>
              </a:lnSpc>
              <a:spcAft>
                <a:spcPct val="0"/>
              </a:spcAft>
              <a:buClr>
                <a:schemeClr val="tx1"/>
              </a:buClr>
              <a:buNone/>
              <a:defRPr/>
            </a:pPr>
            <a:endParaRPr lang="de-DE" sz="2000" kern="0" dirty="0">
              <a:solidFill>
                <a:schemeClr val="tx1">
                  <a:lumMod val="95000"/>
                  <a:lumOff val="5000"/>
                </a:schemeClr>
              </a:solidFill>
              <a:ea typeface="ＭＳ Ｐゴシック" pitchFamily="-108" charset="-128"/>
              <a:cs typeface="Calibri" pitchFamily="34" charset="0"/>
            </a:endParaRPr>
          </a:p>
          <a:p>
            <a:endParaRPr lang="de-DE" sz="2000" dirty="0"/>
          </a:p>
        </p:txBody>
      </p:sp>
      <p:sp>
        <p:nvSpPr>
          <p:cNvPr id="5" name="Foliennummernplatzhalter 4"/>
          <p:cNvSpPr>
            <a:spLocks noGrp="1"/>
          </p:cNvSpPr>
          <p:nvPr>
            <p:ph type="sldNum" sz="quarter" idx="12"/>
          </p:nvPr>
        </p:nvSpPr>
        <p:spPr/>
        <p:txBody>
          <a:bodyPr/>
          <a:lstStyle/>
          <a:p>
            <a:fld id="{C6839156-0AB0-4DF6-B272-47750D79F21E}" type="slidenum">
              <a:rPr lang="de-DE" smtClean="0"/>
              <a:t>167</a:t>
            </a:fld>
            <a:endParaRPr lang="de-DE"/>
          </a:p>
        </p:txBody>
      </p:sp>
    </p:spTree>
    <p:extLst>
      <p:ext uri="{BB962C8B-B14F-4D97-AF65-F5344CB8AC3E}">
        <p14:creationId xmlns:p14="http://schemas.microsoft.com/office/powerpoint/2010/main" val="19247692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562074"/>
          </a:xfrm>
        </p:spPr>
        <p:txBody>
          <a:bodyPr>
            <a:normAutofit fontScale="90000"/>
          </a:bodyPr>
          <a:lstStyle/>
          <a:p>
            <a:r>
              <a:rPr lang="de-DE" dirty="0"/>
              <a:t>Widerspruchsverfahren</a:t>
            </a:r>
          </a:p>
        </p:txBody>
      </p:sp>
      <p:sp>
        <p:nvSpPr>
          <p:cNvPr id="3" name="Inhaltsplatzhalter 2"/>
          <p:cNvSpPr>
            <a:spLocks noGrp="1"/>
          </p:cNvSpPr>
          <p:nvPr>
            <p:ph idx="1"/>
          </p:nvPr>
        </p:nvSpPr>
        <p:spPr>
          <a:xfrm>
            <a:off x="457200" y="1268760"/>
            <a:ext cx="6491064" cy="4857403"/>
          </a:xfrm>
        </p:spPr>
        <p:txBody>
          <a:bodyPr>
            <a:normAutofit fontScale="62500" lnSpcReduction="20000"/>
          </a:bodyPr>
          <a:lstStyle/>
          <a:p>
            <a:pPr lvl="0" eaLnBrk="0" fontAlgn="base" hangingPunct="0">
              <a:lnSpc>
                <a:spcPct val="120000"/>
              </a:lnSpc>
              <a:spcAft>
                <a:spcPct val="0"/>
              </a:spcAft>
              <a:buClr>
                <a:schemeClr val="tx1"/>
              </a:buClr>
              <a:buNone/>
              <a:defRPr/>
            </a:pPr>
            <a:r>
              <a:rPr lang="de-DE" dirty="0"/>
              <a:t>Der </a:t>
            </a:r>
            <a:r>
              <a:rPr lang="de-DE" b="1" dirty="0"/>
              <a:t>Widerspruch</a:t>
            </a:r>
            <a:r>
              <a:rPr lang="de-DE" dirty="0"/>
              <a:t> gegen eine </a:t>
            </a:r>
            <a:r>
              <a:rPr lang="de-DE" dirty="0">
                <a:hlinkClick r:id="rId2"/>
              </a:rPr>
              <a:t>Deutsche Marke </a:t>
            </a:r>
            <a:r>
              <a:rPr lang="de-DE" dirty="0"/>
              <a:t>und gegen eine </a:t>
            </a:r>
            <a:r>
              <a:rPr lang="de-DE" dirty="0">
                <a:hlinkClick r:id="rId3"/>
              </a:rPr>
              <a:t>Gemeinschaftsmarke</a:t>
            </a:r>
            <a:r>
              <a:rPr lang="de-DE" dirty="0"/>
              <a:t> muss schriftlich und innerhalb einer </a:t>
            </a:r>
            <a:r>
              <a:rPr lang="de-DE" b="1" dirty="0"/>
              <a:t>Frist von drei Monaten </a:t>
            </a:r>
            <a:r>
              <a:rPr lang="de-DE" dirty="0"/>
              <a:t>eingelegt werden - nach der Veröffentlichung der Deutschen Marke (nach deren Eintragung) und nach der Veröffentlichung der Gemeinschaftsmarke (vor deren Eintragung).</a:t>
            </a:r>
          </a:p>
          <a:p>
            <a:pPr lvl="0" eaLnBrk="0" fontAlgn="base" hangingPunct="0">
              <a:lnSpc>
                <a:spcPct val="120000"/>
              </a:lnSpc>
              <a:spcAft>
                <a:spcPct val="0"/>
              </a:spcAft>
              <a:buClr>
                <a:schemeClr val="tx1"/>
              </a:buClr>
              <a:buNone/>
              <a:defRPr/>
            </a:pPr>
            <a:r>
              <a:rPr lang="de-DE" kern="0" dirty="0">
                <a:solidFill>
                  <a:schemeClr val="tx1">
                    <a:lumMod val="95000"/>
                    <a:lumOff val="5000"/>
                  </a:schemeClr>
                </a:solidFill>
                <a:ea typeface="ＭＳ Ｐゴシック" pitchFamily="-108" charset="-128"/>
                <a:cs typeface="Calibri" pitchFamily="34" charset="0"/>
              </a:rPr>
              <a:t>Wenn Widerspruch eingelegt wird:</a:t>
            </a:r>
          </a:p>
          <a:p>
            <a:pPr eaLnBrk="0" fontAlgn="base" hangingPunct="0">
              <a:lnSpc>
                <a:spcPct val="120000"/>
              </a:lnSpc>
              <a:spcAft>
                <a:spcPct val="0"/>
              </a:spcAft>
              <a:buClr>
                <a:schemeClr val="tx1"/>
              </a:buClr>
              <a:defRPr/>
            </a:pPr>
            <a:r>
              <a:rPr lang="de-DE" kern="0" dirty="0">
                <a:solidFill>
                  <a:schemeClr val="tx1">
                    <a:lumMod val="95000"/>
                    <a:lumOff val="5000"/>
                  </a:schemeClr>
                </a:solidFill>
                <a:ea typeface="ＭＳ Ｐゴシック" pitchFamily="-108" charset="-128"/>
                <a:cs typeface="Calibri" pitchFamily="34" charset="0"/>
              </a:rPr>
              <a:t>Amtliche Prüfung auf relative Schutzhindernisse</a:t>
            </a:r>
          </a:p>
          <a:p>
            <a:pPr eaLnBrk="0" fontAlgn="base" hangingPunct="0">
              <a:lnSpc>
                <a:spcPct val="120000"/>
              </a:lnSpc>
              <a:spcAft>
                <a:spcPct val="0"/>
              </a:spcAft>
              <a:buClr>
                <a:schemeClr val="tx1"/>
              </a:buClr>
              <a:defRPr/>
            </a:pPr>
            <a:r>
              <a:rPr lang="de-DE" kern="0" dirty="0">
                <a:solidFill>
                  <a:schemeClr val="tx1">
                    <a:lumMod val="95000"/>
                    <a:lumOff val="5000"/>
                  </a:schemeClr>
                </a:solidFill>
                <a:ea typeface="ＭＳ Ｐゴシック" pitchFamily="-108" charset="-128"/>
                <a:cs typeface="Calibri" pitchFamily="34" charset="0"/>
              </a:rPr>
              <a:t>Möglichkeit der Einigung durch Abgrenzung</a:t>
            </a:r>
          </a:p>
          <a:p>
            <a:pPr eaLnBrk="0" fontAlgn="base" hangingPunct="0">
              <a:lnSpc>
                <a:spcPct val="120000"/>
              </a:lnSpc>
              <a:spcAft>
                <a:spcPct val="0"/>
              </a:spcAft>
              <a:buClr>
                <a:schemeClr val="tx1"/>
              </a:buClr>
              <a:defRPr/>
            </a:pPr>
            <a:r>
              <a:rPr lang="de-DE" kern="0" dirty="0" err="1">
                <a:solidFill>
                  <a:schemeClr val="tx1">
                    <a:lumMod val="95000"/>
                    <a:lumOff val="5000"/>
                  </a:schemeClr>
                </a:solidFill>
                <a:ea typeface="ＭＳ Ｐゴシック" pitchFamily="-108" charset="-128"/>
                <a:cs typeface="Calibri" pitchFamily="34" charset="0"/>
                <a:hlinkClick r:id="rId3"/>
              </a:rPr>
              <a:t>Cooling</a:t>
            </a:r>
            <a:r>
              <a:rPr lang="de-DE" kern="0" dirty="0">
                <a:solidFill>
                  <a:schemeClr val="tx1">
                    <a:lumMod val="95000"/>
                    <a:lumOff val="5000"/>
                  </a:schemeClr>
                </a:solidFill>
                <a:ea typeface="ＭＳ Ｐゴシック" pitchFamily="-108" charset="-128"/>
                <a:cs typeface="Calibri" pitchFamily="34" charset="0"/>
                <a:hlinkClick r:id="rId3"/>
              </a:rPr>
              <a:t> off Phase </a:t>
            </a:r>
            <a:r>
              <a:rPr lang="de-DE" kern="0" dirty="0">
                <a:solidFill>
                  <a:schemeClr val="tx1">
                    <a:lumMod val="95000"/>
                    <a:lumOff val="5000"/>
                  </a:schemeClr>
                </a:solidFill>
                <a:ea typeface="ＭＳ Ｐゴシック" pitchFamily="-108" charset="-128"/>
                <a:cs typeface="Calibri" pitchFamily="34" charset="0"/>
              </a:rPr>
              <a:t>im europäischen Verfahren</a:t>
            </a:r>
          </a:p>
          <a:p>
            <a:pPr marL="0" indent="0" eaLnBrk="0" fontAlgn="base" hangingPunct="0">
              <a:lnSpc>
                <a:spcPct val="120000"/>
              </a:lnSpc>
              <a:spcAft>
                <a:spcPct val="0"/>
              </a:spcAft>
              <a:buClr>
                <a:schemeClr val="tx1"/>
              </a:buClr>
              <a:buNone/>
              <a:defRPr/>
            </a:pPr>
            <a:r>
              <a:rPr lang="de-DE" dirty="0"/>
              <a:t>Auch nach Eintragung Ihrer Marke sollten Sie regelmäßig Neueintragungen anderer Marken recherchieren, um aus Ihrer älteren Marke gegen identische und ähnliche Marken vorzugehen und so Ihre Marke zu verteidigen.         </a:t>
            </a:r>
            <a:endParaRPr lang="de-DE" kern="0" dirty="0">
              <a:solidFill>
                <a:schemeClr val="tx1">
                  <a:lumMod val="95000"/>
                  <a:lumOff val="5000"/>
                </a:schemeClr>
              </a:solidFill>
              <a:ea typeface="ＭＳ Ｐゴシック" pitchFamily="-108" charset="-128"/>
              <a:cs typeface="Calibri" pitchFamily="34" charset="0"/>
            </a:endParaRPr>
          </a:p>
          <a:p>
            <a:endParaRPr lang="de-DE" dirty="0"/>
          </a:p>
        </p:txBody>
      </p:sp>
      <p:sp>
        <p:nvSpPr>
          <p:cNvPr id="4" name="Foliennummernplatzhalter 3"/>
          <p:cNvSpPr>
            <a:spLocks noGrp="1"/>
          </p:cNvSpPr>
          <p:nvPr>
            <p:ph type="sldNum" sz="quarter" idx="12"/>
          </p:nvPr>
        </p:nvSpPr>
        <p:spPr/>
        <p:txBody>
          <a:bodyPr/>
          <a:lstStyle/>
          <a:p>
            <a:fld id="{C6839156-0AB0-4DF6-B272-47750D79F21E}" type="slidenum">
              <a:rPr lang="de-DE" smtClean="0"/>
              <a:t>168</a:t>
            </a:fld>
            <a:endParaRPr lang="de-DE"/>
          </a:p>
        </p:txBody>
      </p:sp>
    </p:spTree>
    <p:extLst>
      <p:ext uri="{BB962C8B-B14F-4D97-AF65-F5344CB8AC3E}">
        <p14:creationId xmlns:p14="http://schemas.microsoft.com/office/powerpoint/2010/main" val="163112074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lvl="0"/>
            <a:r>
              <a:rPr lang="de-DE" kern="0" dirty="0">
                <a:latin typeface="Calibri" pitchFamily="34" charset="0"/>
                <a:ea typeface="ＭＳ Ｐゴシック" pitchFamily="-108" charset="-128"/>
                <a:cs typeface="Calibri" pitchFamily="34" charset="0"/>
              </a:rPr>
              <a:t>Zeitungsausschnitt zu einem </a:t>
            </a:r>
            <a:br>
              <a:rPr lang="de-DE" kern="0" dirty="0">
                <a:latin typeface="Calibri" pitchFamily="34" charset="0"/>
                <a:ea typeface="ＭＳ Ｐゴシック" pitchFamily="-108" charset="-128"/>
                <a:cs typeface="Calibri" pitchFamily="34" charset="0"/>
              </a:rPr>
            </a:br>
            <a:r>
              <a:rPr lang="de-DE" kern="0" dirty="0">
                <a:latin typeface="Calibri" pitchFamily="34" charset="0"/>
                <a:ea typeface="ＭＳ Ｐゴシック" pitchFamily="-108" charset="-128"/>
                <a:cs typeface="Calibri" pitchFamily="34" charset="0"/>
              </a:rPr>
              <a:t>Markenkonflikt</a:t>
            </a:r>
            <a:endParaRPr lang="de-DE" dirty="0"/>
          </a:p>
        </p:txBody>
      </p:sp>
      <p:pic>
        <p:nvPicPr>
          <p:cNvPr id="4" name="Picture 2" descr="P1000044 (3)"/>
          <p:cNvPicPr>
            <a:picLocks noGrp="1" noChangeAspect="1" noChangeArrowheads="1"/>
          </p:cNvPicPr>
          <p:nvPr>
            <p:ph idx="1"/>
          </p:nvPr>
        </p:nvPicPr>
        <p:blipFill>
          <a:blip r:embed="rId2"/>
          <a:srcRect/>
          <a:stretch>
            <a:fillRect/>
          </a:stretch>
        </p:blipFill>
        <p:spPr bwMode="auto">
          <a:xfrm>
            <a:off x="1292198" y="1600200"/>
            <a:ext cx="4939693" cy="4637112"/>
          </a:xfrm>
          <a:prstGeom prst="rect">
            <a:avLst/>
          </a:prstGeom>
          <a:noFill/>
          <a:ln w="9525">
            <a:noFill/>
            <a:miter lim="800000"/>
            <a:headEnd/>
            <a:tailEnd/>
          </a:ln>
        </p:spPr>
      </p:pic>
      <p:sp>
        <p:nvSpPr>
          <p:cNvPr id="6" name="Untertitel 2"/>
          <p:cNvSpPr txBox="1">
            <a:spLocks/>
          </p:cNvSpPr>
          <p:nvPr/>
        </p:nvSpPr>
        <p:spPr bwMode="auto">
          <a:xfrm>
            <a:off x="1115615" y="6237312"/>
            <a:ext cx="5688657" cy="36004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marR="0" lvl="0" defTabSz="914400" rtl="0" eaLnBrk="0" fontAlgn="base" latinLnBrk="0" hangingPunct="0">
              <a:lnSpc>
                <a:spcPct val="100000"/>
              </a:lnSpc>
              <a:spcBef>
                <a:spcPct val="20000"/>
              </a:spcBef>
              <a:spcAft>
                <a:spcPct val="0"/>
              </a:spcAft>
              <a:buClr>
                <a:schemeClr val="tx1"/>
              </a:buClr>
              <a:buSzTx/>
              <a:tabLst/>
              <a:defRPr/>
            </a:pPr>
            <a:r>
              <a:rPr kumimoji="0" lang="de-DE" sz="1400" b="0" i="0" u="none" strike="noStrike" kern="0" cap="none" spc="0" normalizeH="0" baseline="0" noProof="0" dirty="0">
                <a:ln>
                  <a:noFill/>
                </a:ln>
                <a:solidFill>
                  <a:schemeClr val="tx1">
                    <a:lumMod val="95000"/>
                    <a:lumOff val="5000"/>
                  </a:schemeClr>
                </a:solidFill>
                <a:effectLst/>
                <a:uLnTx/>
                <a:uFillTx/>
                <a:latin typeface="Calibri" pitchFamily="34" charset="0"/>
                <a:ea typeface="ＭＳ Ｐゴシック" pitchFamily="-108" charset="-128"/>
                <a:cs typeface="Calibri" pitchFamily="34" charset="0"/>
              </a:rPr>
              <a:t>Seite 42, Süddeutsche Zeitung Nr. 163, Montag, 18. Juli 2005</a:t>
            </a:r>
          </a:p>
          <a:p>
            <a:pPr marL="225425" marR="0" lvl="0" indent="-225425" algn="l" defTabSz="914400" rtl="0" eaLnBrk="0" fontAlgn="base" latinLnBrk="0" hangingPunct="0">
              <a:lnSpc>
                <a:spcPct val="100000"/>
              </a:lnSpc>
              <a:spcBef>
                <a:spcPct val="20000"/>
              </a:spcBef>
              <a:spcAft>
                <a:spcPct val="0"/>
              </a:spcAft>
              <a:buClr>
                <a:schemeClr val="tx1"/>
              </a:buClr>
              <a:buSzTx/>
              <a:tabLst/>
              <a:defRPr/>
            </a:pPr>
            <a:endParaRPr kumimoji="0" lang="de-DE" sz="1400" b="0" i="0" u="none" strike="noStrike" kern="0" cap="none" spc="0" normalizeH="0" baseline="0" noProof="0" dirty="0">
              <a:ln>
                <a:noFill/>
              </a:ln>
              <a:solidFill>
                <a:schemeClr val="tx1">
                  <a:lumMod val="95000"/>
                  <a:lumOff val="5000"/>
                </a:schemeClr>
              </a:solidFill>
              <a:effectLst/>
              <a:uLnTx/>
              <a:uFillTx/>
              <a:latin typeface="+mn-lt"/>
              <a:ea typeface="ＭＳ Ｐゴシック" pitchFamily="-108" charset="-128"/>
              <a:cs typeface="ＭＳ Ｐゴシック" pitchFamily="-108" charset="-128"/>
            </a:endParaRPr>
          </a:p>
        </p:txBody>
      </p:sp>
      <p:sp>
        <p:nvSpPr>
          <p:cNvPr id="5" name="Foliennummernplatzhalter 4"/>
          <p:cNvSpPr>
            <a:spLocks noGrp="1"/>
          </p:cNvSpPr>
          <p:nvPr>
            <p:ph type="sldNum" sz="quarter" idx="12"/>
          </p:nvPr>
        </p:nvSpPr>
        <p:spPr/>
        <p:txBody>
          <a:bodyPr/>
          <a:lstStyle/>
          <a:p>
            <a:fld id="{C6839156-0AB0-4DF6-B272-47750D79F21E}" type="slidenum">
              <a:rPr lang="de-DE" smtClean="0"/>
              <a:t>169</a:t>
            </a:fld>
            <a:endParaRPr lang="de-DE"/>
          </a:p>
        </p:txBody>
      </p:sp>
    </p:spTree>
    <p:extLst>
      <p:ext uri="{BB962C8B-B14F-4D97-AF65-F5344CB8AC3E}">
        <p14:creationId xmlns:p14="http://schemas.microsoft.com/office/powerpoint/2010/main" val="2477745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Vorstellung der Teilnehmer</a:t>
            </a:r>
          </a:p>
        </p:txBody>
      </p:sp>
      <p:sp>
        <p:nvSpPr>
          <p:cNvPr id="3" name="Inhaltsplatzhalter 2"/>
          <p:cNvSpPr>
            <a:spLocks noGrp="1"/>
          </p:cNvSpPr>
          <p:nvPr>
            <p:ph idx="1"/>
          </p:nvPr>
        </p:nvSpPr>
        <p:spPr/>
        <p:txBody>
          <a:bodyPr>
            <a:normAutofit fontScale="77500" lnSpcReduction="20000"/>
          </a:bodyPr>
          <a:lstStyle/>
          <a:p>
            <a:pPr>
              <a:lnSpc>
                <a:spcPct val="140000"/>
              </a:lnSpc>
              <a:spcBef>
                <a:spcPts val="1200"/>
              </a:spcBef>
            </a:pPr>
            <a:r>
              <a:rPr lang="de-DE" dirty="0"/>
              <a:t>Wer bin ich? </a:t>
            </a:r>
          </a:p>
          <a:p>
            <a:pPr>
              <a:lnSpc>
                <a:spcPct val="140000"/>
              </a:lnSpc>
              <a:spcBef>
                <a:spcPts val="1200"/>
              </a:spcBef>
            </a:pPr>
            <a:r>
              <a:rPr lang="de-DE" dirty="0"/>
              <a:t>Welches Semester, welcher Studiengang</a:t>
            </a:r>
          </a:p>
          <a:p>
            <a:pPr>
              <a:lnSpc>
                <a:spcPct val="140000"/>
              </a:lnSpc>
              <a:spcBef>
                <a:spcPts val="1200"/>
              </a:spcBef>
            </a:pPr>
            <a:r>
              <a:rPr lang="de-DE" dirty="0"/>
              <a:t>Was erwarte ich? </a:t>
            </a:r>
          </a:p>
          <a:p>
            <a:pPr>
              <a:lnSpc>
                <a:spcPct val="140000"/>
              </a:lnSpc>
              <a:spcBef>
                <a:spcPts val="1200"/>
              </a:spcBef>
            </a:pPr>
            <a:r>
              <a:rPr lang="de-DE" dirty="0"/>
              <a:t>Was liegt mir besonders am Herzen?</a:t>
            </a:r>
          </a:p>
          <a:p>
            <a:pPr>
              <a:lnSpc>
                <a:spcPct val="140000"/>
              </a:lnSpc>
              <a:spcBef>
                <a:spcPts val="1200"/>
              </a:spcBef>
            </a:pPr>
            <a:r>
              <a:rPr lang="de-DE" dirty="0"/>
              <a:t>Welche Erfahrungen habe ich bereits mit Patenten, Marken und Designs gemacht?</a:t>
            </a:r>
          </a:p>
          <a:p>
            <a:pPr>
              <a:lnSpc>
                <a:spcPct val="140000"/>
              </a:lnSpc>
              <a:spcBef>
                <a:spcPts val="1200"/>
              </a:spcBef>
            </a:pPr>
            <a:r>
              <a:rPr lang="de-DE" dirty="0"/>
              <a:t>Was würde ich gerne durch eine Innovation verbessern?</a:t>
            </a:r>
          </a:p>
        </p:txBody>
      </p:sp>
      <p:sp>
        <p:nvSpPr>
          <p:cNvPr id="5" name="Foliennummernplatzhalter 4"/>
          <p:cNvSpPr>
            <a:spLocks noGrp="1"/>
          </p:cNvSpPr>
          <p:nvPr>
            <p:ph type="sldNum" sz="quarter" idx="12"/>
          </p:nvPr>
        </p:nvSpPr>
        <p:spPr/>
        <p:txBody>
          <a:bodyPr/>
          <a:lstStyle/>
          <a:p>
            <a:fld id="{C6839156-0AB0-4DF6-B272-47750D79F21E}" type="slidenum">
              <a:rPr lang="de-DE" smtClean="0"/>
              <a:t>17</a:t>
            </a:fld>
            <a:endParaRPr lang="de-DE"/>
          </a:p>
        </p:txBody>
      </p:sp>
    </p:spTree>
    <p:extLst>
      <p:ext uri="{BB962C8B-B14F-4D97-AF65-F5344CB8AC3E}">
        <p14:creationId xmlns:p14="http://schemas.microsoft.com/office/powerpoint/2010/main" val="89386164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706090"/>
          </a:xfrm>
        </p:spPr>
        <p:txBody>
          <a:bodyPr>
            <a:normAutofit fontScale="90000"/>
          </a:bodyPr>
          <a:lstStyle/>
          <a:p>
            <a:pPr lvl="0"/>
            <a:r>
              <a:rPr lang="de-DE" kern="0" dirty="0">
                <a:latin typeface="Calibri" pitchFamily="34" charset="0"/>
                <a:ea typeface="ＭＳ Ｐゴシック" pitchFamily="-108" charset="-128"/>
                <a:cs typeface="Calibri" pitchFamily="34" charset="0"/>
              </a:rPr>
              <a:t>Auslandsanmeldungen</a:t>
            </a:r>
            <a:endParaRPr lang="de-DE" dirty="0"/>
          </a:p>
        </p:txBody>
      </p:sp>
      <p:sp>
        <p:nvSpPr>
          <p:cNvPr id="3" name="Inhaltsplatzhalter 2"/>
          <p:cNvSpPr>
            <a:spLocks noGrp="1"/>
          </p:cNvSpPr>
          <p:nvPr>
            <p:ph idx="1"/>
          </p:nvPr>
        </p:nvSpPr>
        <p:spPr>
          <a:xfrm>
            <a:off x="467544" y="1124744"/>
            <a:ext cx="6758756" cy="5472608"/>
          </a:xfrm>
        </p:spPr>
        <p:txBody>
          <a:bodyPr>
            <a:normAutofit fontScale="92500"/>
          </a:bodyPr>
          <a:lstStyle/>
          <a:p>
            <a:pPr marL="177800" lvl="0" indent="-177800" eaLnBrk="0" fontAlgn="base" hangingPunct="0">
              <a:lnSpc>
                <a:spcPct val="110000"/>
              </a:lnSpc>
              <a:spcAft>
                <a:spcPct val="0"/>
              </a:spcAft>
              <a:buClr>
                <a:schemeClr val="tx1"/>
              </a:buClr>
              <a:buNone/>
              <a:tabLst>
                <a:tab pos="1701800" algn="l"/>
              </a:tabLst>
              <a:defRPr/>
            </a:pPr>
            <a:r>
              <a:rPr lang="de-DE" sz="2600" kern="0" dirty="0">
                <a:solidFill>
                  <a:schemeClr val="tx1">
                    <a:lumMod val="95000"/>
                    <a:lumOff val="5000"/>
                  </a:schemeClr>
                </a:solidFill>
                <a:latin typeface="Calibri" pitchFamily="34" charset="0"/>
                <a:ea typeface="ＭＳ Ｐゴシック" pitchFamily="-108" charset="-128"/>
                <a:cs typeface="Calibri" pitchFamily="34" charset="0"/>
              </a:rPr>
              <a:t>Nationale Einzelanmeldungen oder</a:t>
            </a:r>
          </a:p>
          <a:p>
            <a:pPr marL="177800" lvl="0" indent="-177800" eaLnBrk="0" fontAlgn="base" hangingPunct="0">
              <a:lnSpc>
                <a:spcPct val="110000"/>
              </a:lnSpc>
              <a:spcAft>
                <a:spcPct val="0"/>
              </a:spcAft>
              <a:buClr>
                <a:schemeClr val="tx1"/>
              </a:buClr>
              <a:buNone/>
              <a:tabLst>
                <a:tab pos="2336800" algn="l"/>
                <a:tab pos="4216400" algn="l"/>
              </a:tabLst>
              <a:defRPr/>
            </a:pPr>
            <a:r>
              <a:rPr lang="de-DE" sz="2600" kern="0" dirty="0">
                <a:solidFill>
                  <a:schemeClr val="tx1">
                    <a:lumMod val="95000"/>
                    <a:lumOff val="5000"/>
                  </a:schemeClr>
                </a:solidFill>
                <a:latin typeface="Calibri" pitchFamily="34" charset="0"/>
                <a:ea typeface="ＭＳ Ｐゴシック" pitchFamily="-108" charset="-128"/>
                <a:cs typeface="Calibri" pitchFamily="34" charset="0"/>
              </a:rPr>
              <a:t>Sammelanmeldungen</a:t>
            </a:r>
          </a:p>
          <a:p>
            <a:pPr marL="177800" lvl="0" indent="-177800" defTabSz="381000" eaLnBrk="0" fontAlgn="base" hangingPunct="0">
              <a:lnSpc>
                <a:spcPct val="110000"/>
              </a:lnSpc>
              <a:spcAft>
                <a:spcPct val="0"/>
              </a:spcAft>
              <a:buClr>
                <a:schemeClr val="tx1"/>
              </a:buClr>
              <a:buNone/>
              <a:tabLst>
                <a:tab pos="2336800" algn="l"/>
                <a:tab pos="4216400" algn="l"/>
              </a:tabLst>
              <a:defRPr/>
            </a:pPr>
            <a:r>
              <a:rPr lang="de-DE" sz="2600" kern="0" dirty="0">
                <a:solidFill>
                  <a:schemeClr val="tx1">
                    <a:lumMod val="95000"/>
                    <a:lumOff val="5000"/>
                  </a:schemeClr>
                </a:solidFill>
                <a:latin typeface="Calibri" pitchFamily="34" charset="0"/>
                <a:ea typeface="ＭＳ Ｐゴシック" pitchFamily="-108" charset="-128"/>
                <a:cs typeface="Calibri" pitchFamily="34" charset="0"/>
              </a:rPr>
              <a:t>		Europa	weltweit</a:t>
            </a:r>
          </a:p>
          <a:p>
            <a:pPr marL="0" lvl="0" indent="0" defTabSz="558800" eaLnBrk="0" fontAlgn="base" hangingPunct="0">
              <a:lnSpc>
                <a:spcPct val="110000"/>
              </a:lnSpc>
              <a:spcAft>
                <a:spcPct val="0"/>
              </a:spcAft>
              <a:buClr>
                <a:schemeClr val="tx1"/>
              </a:buClr>
              <a:buNone/>
              <a:tabLst>
                <a:tab pos="2336800" algn="l"/>
                <a:tab pos="4216400" algn="l"/>
              </a:tabLst>
              <a:defRPr/>
            </a:pPr>
            <a:r>
              <a:rPr lang="en-GB" sz="2600" kern="0" dirty="0">
                <a:solidFill>
                  <a:schemeClr val="tx1">
                    <a:lumMod val="95000"/>
                    <a:lumOff val="5000"/>
                  </a:schemeClr>
                </a:solidFill>
                <a:latin typeface="Calibri" pitchFamily="34" charset="0"/>
                <a:ea typeface="ＭＳ Ｐゴシック" pitchFamily="-108" charset="-128"/>
                <a:cs typeface="Calibri" pitchFamily="34" charset="0"/>
              </a:rPr>
              <a:t>Patent	EPÜ 	PCT </a:t>
            </a:r>
            <a:r>
              <a:rPr lang="en-GB" sz="1900" kern="0" dirty="0" err="1">
                <a:solidFill>
                  <a:schemeClr val="tx1">
                    <a:lumMod val="95000"/>
                    <a:lumOff val="5000"/>
                  </a:schemeClr>
                </a:solidFill>
                <a:latin typeface="Calibri" pitchFamily="34" charset="0"/>
                <a:ea typeface="ＭＳ Ｐゴシック" pitchFamily="-108" charset="-128"/>
                <a:cs typeface="Calibri" pitchFamily="34" charset="0"/>
                <a:hlinkClick r:id="rId2"/>
              </a:rPr>
              <a:t>aktuelle</a:t>
            </a:r>
            <a:r>
              <a:rPr lang="en-GB" sz="1900" kern="0" dirty="0">
                <a:solidFill>
                  <a:schemeClr val="tx1">
                    <a:lumMod val="95000"/>
                    <a:lumOff val="5000"/>
                  </a:schemeClr>
                </a:solidFill>
                <a:latin typeface="Calibri" pitchFamily="34" charset="0"/>
                <a:ea typeface="ＭＳ Ｐゴシック" pitchFamily="-108" charset="-128"/>
                <a:cs typeface="Calibri" pitchFamily="34" charset="0"/>
                <a:hlinkClick r:id="rId2"/>
              </a:rPr>
              <a:t> </a:t>
            </a:r>
            <a:r>
              <a:rPr lang="en-GB" sz="1900" kern="0" dirty="0" err="1">
                <a:solidFill>
                  <a:schemeClr val="tx1">
                    <a:lumMod val="95000"/>
                    <a:lumOff val="5000"/>
                  </a:schemeClr>
                </a:solidFill>
                <a:latin typeface="Calibri" pitchFamily="34" charset="0"/>
                <a:ea typeface="ＭＳ Ｐゴシック" pitchFamily="-108" charset="-128"/>
                <a:cs typeface="Calibri" pitchFamily="34" charset="0"/>
                <a:hlinkClick r:id="rId2"/>
              </a:rPr>
              <a:t>Länder</a:t>
            </a:r>
            <a:r>
              <a:rPr lang="en-GB" sz="1900" kern="0" dirty="0">
                <a:solidFill>
                  <a:schemeClr val="tx1">
                    <a:lumMod val="95000"/>
                    <a:lumOff val="5000"/>
                  </a:schemeClr>
                </a:solidFill>
                <a:latin typeface="Calibri" pitchFamily="34" charset="0"/>
                <a:ea typeface="ＭＳ Ｐゴシック" pitchFamily="-108" charset="-128"/>
                <a:cs typeface="Calibri" pitchFamily="34" charset="0"/>
              </a:rPr>
              <a:t>	(</a:t>
            </a:r>
            <a:r>
              <a:rPr lang="de-DE" sz="1900" kern="0" dirty="0" err="1">
                <a:solidFill>
                  <a:schemeClr val="tx1">
                    <a:lumMod val="95000"/>
                    <a:lumOff val="5000"/>
                  </a:schemeClr>
                </a:solidFill>
                <a:latin typeface="Calibri" pitchFamily="34" charset="0"/>
                <a:ea typeface="ＭＳ Ｐゴシック" pitchFamily="-108" charset="-128"/>
                <a:cs typeface="Calibri" pitchFamily="34" charset="0"/>
                <a:hlinkClick r:id="rId3"/>
              </a:rPr>
              <a:t>europ</a:t>
            </a:r>
            <a:r>
              <a:rPr lang="de-DE" sz="1900" kern="0" dirty="0">
                <a:solidFill>
                  <a:schemeClr val="tx1">
                    <a:lumMod val="95000"/>
                    <a:lumOff val="5000"/>
                  </a:schemeClr>
                </a:solidFill>
                <a:latin typeface="Calibri" pitchFamily="34" charset="0"/>
                <a:ea typeface="ＭＳ Ｐゴシック" pitchFamily="-108" charset="-128"/>
                <a:cs typeface="Calibri" pitchFamily="34" charset="0"/>
                <a:hlinkClick r:id="rId3"/>
              </a:rPr>
              <a:t>. </a:t>
            </a:r>
            <a:r>
              <a:rPr lang="en-GB" sz="1900" kern="0" dirty="0">
                <a:solidFill>
                  <a:schemeClr val="tx1">
                    <a:lumMod val="95000"/>
                    <a:lumOff val="5000"/>
                  </a:schemeClr>
                </a:solidFill>
                <a:latin typeface="Calibri" pitchFamily="34" charset="0"/>
                <a:ea typeface="ＭＳ Ｐゴシック" pitchFamily="-108" charset="-128"/>
                <a:cs typeface="Calibri" pitchFamily="34" charset="0"/>
                <a:hlinkClick r:id="rId3"/>
              </a:rPr>
              <a:t>Patent</a:t>
            </a:r>
            <a:r>
              <a:rPr lang="en-GB" sz="1900" kern="0" dirty="0">
                <a:solidFill>
                  <a:schemeClr val="tx1">
                    <a:lumMod val="95000"/>
                    <a:lumOff val="5000"/>
                  </a:schemeClr>
                </a:solidFill>
                <a:latin typeface="Calibri" pitchFamily="34" charset="0"/>
                <a:ea typeface="ＭＳ Ｐゴシック" pitchFamily="-108" charset="-128"/>
                <a:cs typeface="Calibri" pitchFamily="34" charset="0"/>
              </a:rPr>
              <a:t>) 	</a:t>
            </a:r>
            <a:r>
              <a:rPr lang="en-GB" sz="1700" kern="0" dirty="0">
                <a:solidFill>
                  <a:schemeClr val="tx1">
                    <a:lumMod val="95000"/>
                    <a:lumOff val="5000"/>
                  </a:schemeClr>
                </a:solidFill>
                <a:latin typeface="Calibri" pitchFamily="34" charset="0"/>
                <a:ea typeface="ＭＳ Ｐゴシック" pitchFamily="-108" charset="-128"/>
                <a:cs typeface="Calibri" pitchFamily="34" charset="0"/>
              </a:rPr>
              <a:t>(</a:t>
            </a:r>
            <a:r>
              <a:rPr lang="en-GB" sz="1700" kern="0" dirty="0">
                <a:solidFill>
                  <a:schemeClr val="tx1">
                    <a:lumMod val="95000"/>
                    <a:lumOff val="5000"/>
                  </a:schemeClr>
                </a:solidFill>
                <a:latin typeface="Calibri" pitchFamily="34" charset="0"/>
                <a:ea typeface="ＭＳ Ｐゴシック" pitchFamily="-108" charset="-128"/>
                <a:cs typeface="Calibri" pitchFamily="34" charset="0"/>
                <a:hlinkClick r:id="rId4"/>
              </a:rPr>
              <a:t>Patent Cooperation Treaty</a:t>
            </a:r>
            <a:r>
              <a:rPr lang="en-GB" sz="1700" kern="0" dirty="0">
                <a:solidFill>
                  <a:schemeClr val="tx1">
                    <a:lumMod val="95000"/>
                    <a:lumOff val="5000"/>
                  </a:schemeClr>
                </a:solidFill>
                <a:latin typeface="Calibri" pitchFamily="34" charset="0"/>
                <a:ea typeface="ＭＳ Ｐゴシック" pitchFamily="-108" charset="-128"/>
                <a:cs typeface="Calibri" pitchFamily="34" charset="0"/>
              </a:rPr>
              <a:t>)</a:t>
            </a:r>
            <a:endParaRPr lang="de-DE" sz="1700" kern="0" dirty="0">
              <a:solidFill>
                <a:schemeClr val="tx1">
                  <a:lumMod val="95000"/>
                  <a:lumOff val="5000"/>
                </a:schemeClr>
              </a:solidFill>
              <a:latin typeface="Calibri" pitchFamily="34" charset="0"/>
              <a:ea typeface="ＭＳ Ｐゴシック" pitchFamily="-108" charset="-128"/>
              <a:cs typeface="Calibri" pitchFamily="34" charset="0"/>
            </a:endParaRPr>
          </a:p>
          <a:p>
            <a:pPr marL="0" lvl="0" indent="0" eaLnBrk="0" fontAlgn="base" hangingPunct="0">
              <a:lnSpc>
                <a:spcPct val="110000"/>
              </a:lnSpc>
              <a:spcAft>
                <a:spcPct val="0"/>
              </a:spcAft>
              <a:buClr>
                <a:schemeClr val="tx1"/>
              </a:buClr>
              <a:buNone/>
              <a:tabLst>
                <a:tab pos="2336800" algn="l"/>
                <a:tab pos="4216400" algn="l"/>
              </a:tabLst>
              <a:defRPr/>
            </a:pPr>
            <a:endParaRPr lang="de-DE" sz="2600" kern="0" dirty="0">
              <a:solidFill>
                <a:schemeClr val="tx1">
                  <a:lumMod val="95000"/>
                  <a:lumOff val="5000"/>
                </a:schemeClr>
              </a:solidFill>
              <a:latin typeface="Calibri" pitchFamily="34" charset="0"/>
              <a:ea typeface="ＭＳ Ｐゴシック" pitchFamily="-108" charset="-128"/>
              <a:cs typeface="Calibri" pitchFamily="34" charset="0"/>
            </a:endParaRPr>
          </a:p>
          <a:p>
            <a:pPr marL="0" lvl="0" indent="0" eaLnBrk="0" fontAlgn="base" hangingPunct="0">
              <a:lnSpc>
                <a:spcPct val="110000"/>
              </a:lnSpc>
              <a:spcAft>
                <a:spcPct val="0"/>
              </a:spcAft>
              <a:buClr>
                <a:schemeClr val="tx1"/>
              </a:buClr>
              <a:buNone/>
              <a:tabLst>
                <a:tab pos="2336800" algn="l"/>
                <a:tab pos="4216400" algn="l"/>
              </a:tabLst>
              <a:defRPr/>
            </a:pPr>
            <a:r>
              <a:rPr lang="de-DE" sz="2600" kern="0" dirty="0">
                <a:solidFill>
                  <a:schemeClr val="tx1">
                    <a:lumMod val="95000"/>
                    <a:lumOff val="5000"/>
                  </a:schemeClr>
                </a:solidFill>
                <a:latin typeface="Calibri" pitchFamily="34" charset="0"/>
                <a:ea typeface="ＭＳ Ｐゴシック" pitchFamily="-108" charset="-128"/>
                <a:cs typeface="Calibri" pitchFamily="34" charset="0"/>
              </a:rPr>
              <a:t>Gebrauchsmuster	kein EU-</a:t>
            </a:r>
            <a:r>
              <a:rPr lang="de-DE" sz="2600" kern="0" dirty="0" err="1">
                <a:solidFill>
                  <a:schemeClr val="tx1">
                    <a:lumMod val="95000"/>
                    <a:lumOff val="5000"/>
                  </a:schemeClr>
                </a:solidFill>
                <a:latin typeface="Calibri" pitchFamily="34" charset="0"/>
                <a:ea typeface="ＭＳ Ｐゴシック" pitchFamily="-108" charset="-128"/>
                <a:cs typeface="Calibri" pitchFamily="34" charset="0"/>
              </a:rPr>
              <a:t>Gbm</a:t>
            </a:r>
            <a:r>
              <a:rPr lang="de-DE" sz="2600" kern="0" dirty="0">
                <a:solidFill>
                  <a:schemeClr val="tx1">
                    <a:lumMod val="95000"/>
                    <a:lumOff val="5000"/>
                  </a:schemeClr>
                </a:solidFill>
                <a:latin typeface="Calibri" pitchFamily="34" charset="0"/>
                <a:ea typeface="ＭＳ Ｐゴシック" pitchFamily="-108" charset="-128"/>
                <a:cs typeface="Calibri" pitchFamily="34" charset="0"/>
              </a:rPr>
              <a:t>	PCT</a:t>
            </a:r>
          </a:p>
          <a:p>
            <a:pPr marL="0" indent="0" eaLnBrk="0" fontAlgn="base" hangingPunct="0">
              <a:lnSpc>
                <a:spcPct val="110000"/>
              </a:lnSpc>
              <a:spcAft>
                <a:spcPct val="0"/>
              </a:spcAft>
              <a:buClr>
                <a:schemeClr val="tx1"/>
              </a:buClr>
              <a:buNone/>
              <a:tabLst>
                <a:tab pos="2336800" algn="l"/>
                <a:tab pos="4216400" algn="l"/>
              </a:tabLst>
              <a:defRPr/>
            </a:pPr>
            <a:r>
              <a:rPr lang="en-GB" sz="1800" kern="0" dirty="0">
                <a:solidFill>
                  <a:schemeClr val="tx1">
                    <a:lumMod val="95000"/>
                    <a:lumOff val="5000"/>
                  </a:schemeClr>
                </a:solidFill>
                <a:latin typeface="Calibri" pitchFamily="34" charset="0"/>
                <a:ea typeface="ＭＳ Ｐゴシック" pitchFamily="-108" charset="-128"/>
                <a:cs typeface="Calibri" pitchFamily="34" charset="0"/>
              </a:rPr>
              <a:t>		</a:t>
            </a:r>
            <a:endParaRPr lang="de-DE" sz="1700" kern="0" dirty="0">
              <a:solidFill>
                <a:schemeClr val="tx1">
                  <a:lumMod val="95000"/>
                  <a:lumOff val="5000"/>
                </a:schemeClr>
              </a:solidFill>
              <a:latin typeface="Calibri" pitchFamily="34" charset="0"/>
              <a:ea typeface="ＭＳ Ｐゴシック" pitchFamily="-108" charset="-128"/>
              <a:cs typeface="Calibri" pitchFamily="34" charset="0"/>
            </a:endParaRPr>
          </a:p>
          <a:p>
            <a:pPr marL="0" lvl="0" indent="0" eaLnBrk="0" fontAlgn="base" hangingPunct="0">
              <a:lnSpc>
                <a:spcPct val="110000"/>
              </a:lnSpc>
              <a:spcAft>
                <a:spcPct val="0"/>
              </a:spcAft>
              <a:buClr>
                <a:schemeClr val="tx1"/>
              </a:buClr>
              <a:buNone/>
              <a:tabLst>
                <a:tab pos="2336800" algn="l"/>
                <a:tab pos="4216400" algn="l"/>
              </a:tabLst>
              <a:defRPr/>
            </a:pPr>
            <a:r>
              <a:rPr lang="de-DE" sz="2600" kern="0" dirty="0">
                <a:solidFill>
                  <a:schemeClr val="tx1">
                    <a:lumMod val="95000"/>
                    <a:lumOff val="5000"/>
                  </a:schemeClr>
                </a:solidFill>
                <a:latin typeface="Calibri" pitchFamily="34" charset="0"/>
                <a:ea typeface="ＭＳ Ｐゴシック" pitchFamily="-108" charset="-128"/>
                <a:cs typeface="Calibri" pitchFamily="34" charset="0"/>
              </a:rPr>
              <a:t>Design	EU-Design	HMA </a:t>
            </a:r>
            <a:r>
              <a:rPr lang="de-DE" sz="1700" kern="0" dirty="0">
                <a:solidFill>
                  <a:schemeClr val="tx1">
                    <a:lumMod val="95000"/>
                    <a:lumOff val="5000"/>
                  </a:schemeClr>
                </a:solidFill>
                <a:latin typeface="Calibri" pitchFamily="34" charset="0"/>
                <a:ea typeface="ＭＳ Ｐゴシック" pitchFamily="-108" charset="-128"/>
                <a:cs typeface="Calibri" pitchFamily="34" charset="0"/>
                <a:hlinkClick r:id="rId5"/>
              </a:rPr>
              <a:t>aktuelle Länder</a:t>
            </a:r>
            <a:endParaRPr lang="de-DE" sz="1700" kern="0" dirty="0">
              <a:solidFill>
                <a:schemeClr val="tx1">
                  <a:lumMod val="95000"/>
                  <a:lumOff val="5000"/>
                </a:schemeClr>
              </a:solidFill>
              <a:latin typeface="Calibri" pitchFamily="34" charset="0"/>
              <a:ea typeface="ＭＳ Ｐゴシック" pitchFamily="-108" charset="-128"/>
              <a:cs typeface="Calibri" pitchFamily="34" charset="0"/>
            </a:endParaRPr>
          </a:p>
          <a:p>
            <a:pPr marL="0" lvl="0" indent="0" eaLnBrk="0" fontAlgn="base" hangingPunct="0">
              <a:lnSpc>
                <a:spcPct val="110000"/>
              </a:lnSpc>
              <a:spcAft>
                <a:spcPct val="0"/>
              </a:spcAft>
              <a:buClr>
                <a:schemeClr val="tx1"/>
              </a:buClr>
              <a:buNone/>
              <a:tabLst>
                <a:tab pos="2336800" algn="l"/>
                <a:tab pos="4216400" algn="l"/>
              </a:tabLst>
              <a:defRPr/>
            </a:pPr>
            <a:r>
              <a:rPr lang="de-DE" sz="1900" kern="0" dirty="0">
                <a:solidFill>
                  <a:schemeClr val="tx1">
                    <a:lumMod val="95000"/>
                    <a:lumOff val="5000"/>
                  </a:schemeClr>
                </a:solidFill>
                <a:latin typeface="Calibri" pitchFamily="34" charset="0"/>
                <a:ea typeface="ＭＳ Ｐゴシック" pitchFamily="-108" charset="-128"/>
                <a:cs typeface="Calibri" pitchFamily="34" charset="0"/>
              </a:rPr>
              <a:t>		</a:t>
            </a:r>
            <a:r>
              <a:rPr lang="de-DE" sz="1700" kern="0" dirty="0">
                <a:solidFill>
                  <a:schemeClr val="tx1">
                    <a:lumMod val="95000"/>
                    <a:lumOff val="5000"/>
                  </a:schemeClr>
                </a:solidFill>
                <a:latin typeface="Calibri" pitchFamily="34" charset="0"/>
                <a:ea typeface="ＭＳ Ｐゴシック" pitchFamily="-108" charset="-128"/>
                <a:cs typeface="Calibri" pitchFamily="34" charset="0"/>
              </a:rPr>
              <a:t>(</a:t>
            </a:r>
            <a:r>
              <a:rPr lang="de-DE" sz="1700" kern="0" dirty="0">
                <a:solidFill>
                  <a:schemeClr val="tx1">
                    <a:lumMod val="95000"/>
                    <a:lumOff val="5000"/>
                  </a:schemeClr>
                </a:solidFill>
                <a:latin typeface="Calibri" pitchFamily="34" charset="0"/>
                <a:ea typeface="ＭＳ Ｐゴシック" pitchFamily="-108" charset="-128"/>
                <a:cs typeface="Calibri" pitchFamily="34" charset="0"/>
                <a:hlinkClick r:id="rId6"/>
              </a:rPr>
              <a:t>Haager Musterabkommen</a:t>
            </a:r>
            <a:r>
              <a:rPr lang="de-DE" sz="1700" kern="0" dirty="0">
                <a:solidFill>
                  <a:schemeClr val="tx1">
                    <a:lumMod val="95000"/>
                    <a:lumOff val="5000"/>
                  </a:schemeClr>
                </a:solidFill>
                <a:latin typeface="Calibri" pitchFamily="34" charset="0"/>
                <a:ea typeface="ＭＳ Ｐゴシック" pitchFamily="-108" charset="-128"/>
                <a:cs typeface="Calibri" pitchFamily="34" charset="0"/>
              </a:rPr>
              <a:t>)</a:t>
            </a:r>
          </a:p>
          <a:p>
            <a:pPr marL="0" lvl="0" indent="0" eaLnBrk="0" fontAlgn="base" hangingPunct="0">
              <a:lnSpc>
                <a:spcPct val="110000"/>
              </a:lnSpc>
              <a:spcAft>
                <a:spcPct val="0"/>
              </a:spcAft>
              <a:buClr>
                <a:schemeClr val="tx1"/>
              </a:buClr>
              <a:buNone/>
              <a:tabLst>
                <a:tab pos="2336800" algn="l"/>
                <a:tab pos="4216400" algn="l"/>
              </a:tabLst>
              <a:defRPr/>
            </a:pPr>
            <a:r>
              <a:rPr lang="de-DE" sz="2600" kern="0" dirty="0">
                <a:solidFill>
                  <a:schemeClr val="tx1">
                    <a:lumMod val="95000"/>
                    <a:lumOff val="5000"/>
                  </a:schemeClr>
                </a:solidFill>
                <a:latin typeface="Calibri" pitchFamily="34" charset="0"/>
                <a:ea typeface="ＭＳ Ｐゴシック" pitchFamily="-108" charset="-128"/>
                <a:cs typeface="Calibri" pitchFamily="34" charset="0"/>
              </a:rPr>
              <a:t>Marke	EU-Marke	MMA </a:t>
            </a:r>
            <a:r>
              <a:rPr lang="de-DE" sz="1700" kern="0" dirty="0">
                <a:solidFill>
                  <a:schemeClr val="tx1">
                    <a:lumMod val="95000"/>
                    <a:lumOff val="5000"/>
                  </a:schemeClr>
                </a:solidFill>
                <a:latin typeface="Calibri" pitchFamily="34" charset="0"/>
                <a:ea typeface="ＭＳ Ｐゴシック" pitchFamily="-108" charset="-128"/>
                <a:cs typeface="Calibri" pitchFamily="34" charset="0"/>
                <a:hlinkClick r:id="rId7"/>
              </a:rPr>
              <a:t>aktuelle Länder</a:t>
            </a:r>
            <a:endParaRPr lang="de-DE" sz="1700" kern="0" dirty="0">
              <a:solidFill>
                <a:schemeClr val="tx1">
                  <a:lumMod val="95000"/>
                  <a:lumOff val="5000"/>
                </a:schemeClr>
              </a:solidFill>
              <a:latin typeface="Calibri" pitchFamily="34" charset="0"/>
              <a:ea typeface="ＭＳ Ｐゴシック" pitchFamily="-108" charset="-128"/>
              <a:cs typeface="Calibri" pitchFamily="34" charset="0"/>
            </a:endParaRPr>
          </a:p>
          <a:p>
            <a:pPr marL="0" lvl="0" indent="0" eaLnBrk="0" fontAlgn="base" hangingPunct="0">
              <a:lnSpc>
                <a:spcPct val="110000"/>
              </a:lnSpc>
              <a:spcAft>
                <a:spcPct val="0"/>
              </a:spcAft>
              <a:buClr>
                <a:schemeClr val="tx1"/>
              </a:buClr>
              <a:buNone/>
              <a:tabLst>
                <a:tab pos="2336800" algn="l"/>
                <a:tab pos="4216400" algn="l"/>
              </a:tabLst>
              <a:defRPr/>
            </a:pPr>
            <a:r>
              <a:rPr lang="de-DE" sz="1900" kern="0" dirty="0">
                <a:solidFill>
                  <a:schemeClr val="tx1">
                    <a:lumMod val="95000"/>
                    <a:lumOff val="5000"/>
                  </a:schemeClr>
                </a:solidFill>
                <a:latin typeface="Calibri" pitchFamily="34" charset="0"/>
                <a:ea typeface="ＭＳ Ｐゴシック" pitchFamily="-108" charset="-128"/>
                <a:cs typeface="Calibri" pitchFamily="34" charset="0"/>
              </a:rPr>
              <a:t>	</a:t>
            </a:r>
            <a:r>
              <a:rPr lang="de-DE" sz="1700" kern="0" dirty="0">
                <a:solidFill>
                  <a:schemeClr val="tx1">
                    <a:lumMod val="95000"/>
                    <a:lumOff val="5000"/>
                  </a:schemeClr>
                </a:solidFill>
                <a:latin typeface="Calibri" pitchFamily="34" charset="0"/>
                <a:ea typeface="ＭＳ Ｐゴシック" pitchFamily="-108" charset="-128"/>
                <a:cs typeface="Calibri" pitchFamily="34" charset="0"/>
              </a:rPr>
              <a:t>(</a:t>
            </a:r>
            <a:r>
              <a:rPr lang="de-DE" sz="1700" kern="0" dirty="0">
                <a:solidFill>
                  <a:schemeClr val="tx1">
                    <a:lumMod val="95000"/>
                    <a:lumOff val="5000"/>
                  </a:schemeClr>
                </a:solidFill>
                <a:latin typeface="Calibri" pitchFamily="34" charset="0"/>
                <a:ea typeface="ＭＳ Ｐゴシック" pitchFamily="-108" charset="-128"/>
                <a:cs typeface="Calibri" pitchFamily="34" charset="0"/>
                <a:hlinkClick r:id="rId8"/>
              </a:rPr>
              <a:t>Unionsmarken</a:t>
            </a:r>
            <a:r>
              <a:rPr lang="de-DE" sz="1700" kern="0" dirty="0">
                <a:solidFill>
                  <a:schemeClr val="tx1">
                    <a:lumMod val="95000"/>
                    <a:lumOff val="5000"/>
                  </a:schemeClr>
                </a:solidFill>
                <a:latin typeface="Calibri" pitchFamily="34" charset="0"/>
                <a:ea typeface="ＭＳ Ｐゴシック" pitchFamily="-108" charset="-128"/>
                <a:cs typeface="Calibri" pitchFamily="34" charset="0"/>
              </a:rPr>
              <a:t>)</a:t>
            </a:r>
            <a:r>
              <a:rPr lang="de-DE" sz="1900" kern="0" dirty="0">
                <a:solidFill>
                  <a:schemeClr val="tx1">
                    <a:lumMod val="95000"/>
                    <a:lumOff val="5000"/>
                  </a:schemeClr>
                </a:solidFill>
                <a:latin typeface="Calibri" pitchFamily="34" charset="0"/>
                <a:ea typeface="ＭＳ Ｐゴシック" pitchFamily="-108" charset="-128"/>
                <a:cs typeface="Calibri" pitchFamily="34" charset="0"/>
              </a:rPr>
              <a:t>	</a:t>
            </a:r>
            <a:r>
              <a:rPr lang="de-DE" sz="1700" kern="0" dirty="0">
                <a:solidFill>
                  <a:schemeClr val="tx1">
                    <a:lumMod val="95000"/>
                    <a:lumOff val="5000"/>
                  </a:schemeClr>
                </a:solidFill>
                <a:latin typeface="Calibri" pitchFamily="34" charset="0"/>
                <a:ea typeface="ＭＳ Ｐゴシック" pitchFamily="-108" charset="-128"/>
                <a:cs typeface="Calibri" pitchFamily="34" charset="0"/>
              </a:rPr>
              <a:t>(</a:t>
            </a:r>
            <a:r>
              <a:rPr lang="de-DE" sz="1700" kern="0" dirty="0">
                <a:solidFill>
                  <a:schemeClr val="tx1">
                    <a:lumMod val="95000"/>
                    <a:lumOff val="5000"/>
                  </a:schemeClr>
                </a:solidFill>
                <a:latin typeface="Calibri" pitchFamily="34" charset="0"/>
                <a:ea typeface="ＭＳ Ｐゴシック" pitchFamily="-108" charset="-128"/>
                <a:cs typeface="Calibri" pitchFamily="34" charset="0"/>
                <a:hlinkClick r:id="rId9"/>
              </a:rPr>
              <a:t>Madrider </a:t>
            </a:r>
            <a:r>
              <a:rPr lang="de-DE" sz="1700" kern="0" dirty="0" err="1">
                <a:solidFill>
                  <a:schemeClr val="tx1">
                    <a:lumMod val="95000"/>
                    <a:lumOff val="5000"/>
                  </a:schemeClr>
                </a:solidFill>
                <a:latin typeface="Calibri" pitchFamily="34" charset="0"/>
                <a:ea typeface="ＭＳ Ｐゴシック" pitchFamily="-108" charset="-128"/>
                <a:cs typeface="Calibri" pitchFamily="34" charset="0"/>
                <a:hlinkClick r:id="rId9"/>
              </a:rPr>
              <a:t>Markenabk</a:t>
            </a:r>
            <a:r>
              <a:rPr lang="de-DE" sz="1700" kern="0" dirty="0">
                <a:solidFill>
                  <a:schemeClr val="tx1">
                    <a:lumMod val="95000"/>
                    <a:lumOff val="5000"/>
                  </a:schemeClr>
                </a:solidFill>
                <a:latin typeface="Calibri" pitchFamily="34" charset="0"/>
                <a:ea typeface="ＭＳ Ｐゴシック" pitchFamily="-108" charset="-128"/>
                <a:cs typeface="Calibri" pitchFamily="34" charset="0"/>
              </a:rPr>
              <a:t>.)</a:t>
            </a:r>
          </a:p>
          <a:p>
            <a:pPr marL="0" lvl="0" indent="0" eaLnBrk="0" fontAlgn="base" hangingPunct="0">
              <a:lnSpc>
                <a:spcPct val="110000"/>
              </a:lnSpc>
              <a:spcAft>
                <a:spcPct val="0"/>
              </a:spcAft>
              <a:buClr>
                <a:schemeClr val="tx1"/>
              </a:buClr>
              <a:buNone/>
              <a:defRPr/>
            </a:pPr>
            <a:endParaRPr lang="de-DE" sz="1700" kern="0" dirty="0">
              <a:solidFill>
                <a:schemeClr val="tx1">
                  <a:lumMod val="95000"/>
                  <a:lumOff val="5000"/>
                </a:schemeClr>
              </a:solidFill>
              <a:latin typeface="Calibri" pitchFamily="34" charset="0"/>
              <a:ea typeface="ＭＳ Ｐゴシック" pitchFamily="-108" charset="-128"/>
              <a:cs typeface="Calibri" pitchFamily="34" charset="0"/>
            </a:endParaRPr>
          </a:p>
        </p:txBody>
      </p:sp>
      <p:sp>
        <p:nvSpPr>
          <p:cNvPr id="5" name="Foliennummernplatzhalter 4"/>
          <p:cNvSpPr>
            <a:spLocks noGrp="1"/>
          </p:cNvSpPr>
          <p:nvPr>
            <p:ph type="sldNum" sz="quarter" idx="12"/>
          </p:nvPr>
        </p:nvSpPr>
        <p:spPr/>
        <p:txBody>
          <a:bodyPr/>
          <a:lstStyle/>
          <a:p>
            <a:fld id="{C6839156-0AB0-4DF6-B272-47750D79F21E}" type="slidenum">
              <a:rPr lang="de-DE" smtClean="0"/>
              <a:t>170</a:t>
            </a:fld>
            <a:endParaRPr lang="de-DE"/>
          </a:p>
        </p:txBody>
      </p:sp>
    </p:spTree>
    <p:extLst>
      <p:ext uri="{BB962C8B-B14F-4D97-AF65-F5344CB8AC3E}">
        <p14:creationId xmlns:p14="http://schemas.microsoft.com/office/powerpoint/2010/main" val="399263112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9900" y="490538"/>
            <a:ext cx="6491064" cy="706090"/>
          </a:xfrm>
        </p:spPr>
        <p:txBody>
          <a:bodyPr>
            <a:normAutofit fontScale="90000"/>
          </a:bodyPr>
          <a:lstStyle/>
          <a:p>
            <a:pPr lvl="0"/>
            <a:r>
              <a:rPr lang="de-DE" kern="0" dirty="0">
                <a:latin typeface="Calibri" pitchFamily="34" charset="0"/>
                <a:ea typeface="ＭＳ Ｐゴシック" pitchFamily="-108" charset="-128"/>
                <a:cs typeface="Calibri" pitchFamily="34" charset="0"/>
              </a:rPr>
              <a:t>Auslandsschutz</a:t>
            </a:r>
            <a:endParaRPr lang="de-DE" dirty="0"/>
          </a:p>
        </p:txBody>
      </p:sp>
      <p:sp>
        <p:nvSpPr>
          <p:cNvPr id="3" name="Inhaltsplatzhalter 2"/>
          <p:cNvSpPr>
            <a:spLocks noGrp="1"/>
          </p:cNvSpPr>
          <p:nvPr>
            <p:ph idx="1"/>
          </p:nvPr>
        </p:nvSpPr>
        <p:spPr>
          <a:xfrm>
            <a:off x="467544" y="1612900"/>
            <a:ext cx="6491064" cy="4648200"/>
          </a:xfrm>
        </p:spPr>
        <p:txBody>
          <a:bodyPr>
            <a:normAutofit lnSpcReduction="10000"/>
          </a:bodyPr>
          <a:lstStyle/>
          <a:p>
            <a:pPr marL="0" lvl="0" indent="0" eaLnBrk="0" fontAlgn="base" hangingPunct="0">
              <a:lnSpc>
                <a:spcPct val="110000"/>
              </a:lnSpc>
              <a:spcAft>
                <a:spcPct val="0"/>
              </a:spcAft>
              <a:buClr>
                <a:schemeClr val="tx1"/>
              </a:buClr>
              <a:buNone/>
              <a:defRPr/>
            </a:pPr>
            <a:endParaRPr lang="de-DE" sz="1700" kern="0" dirty="0">
              <a:solidFill>
                <a:schemeClr val="tx1">
                  <a:lumMod val="95000"/>
                  <a:lumOff val="5000"/>
                </a:schemeClr>
              </a:solidFill>
              <a:latin typeface="Calibri" pitchFamily="34" charset="0"/>
              <a:ea typeface="ＭＳ Ｐゴシック" pitchFamily="-108" charset="-128"/>
              <a:cs typeface="Calibri" pitchFamily="34" charset="0"/>
            </a:endParaRPr>
          </a:p>
          <a:p>
            <a:pPr marL="0" lvl="0" indent="0" eaLnBrk="0" fontAlgn="base" hangingPunct="0">
              <a:lnSpc>
                <a:spcPct val="120000"/>
              </a:lnSpc>
              <a:spcAft>
                <a:spcPct val="0"/>
              </a:spcAft>
              <a:buClr>
                <a:schemeClr val="tx1"/>
              </a:buClr>
              <a:buNone/>
              <a:defRPr/>
            </a:pPr>
            <a:r>
              <a:rPr lang="de-DE" sz="2600" kern="0" dirty="0">
                <a:solidFill>
                  <a:schemeClr val="tx1">
                    <a:lumMod val="95000"/>
                    <a:lumOff val="5000"/>
                  </a:schemeClr>
                </a:solidFill>
                <a:latin typeface="Calibri" pitchFamily="34" charset="0"/>
                <a:ea typeface="ＭＳ Ｐゴシック" pitchFamily="-108" charset="-128"/>
                <a:cs typeface="Calibri" pitchFamily="34" charset="0"/>
              </a:rPr>
              <a:t>Kostenfrei durch nationale Regelungen und internationale Verträge und Abkommen</a:t>
            </a:r>
          </a:p>
          <a:p>
            <a:pPr marL="355600" lvl="1" indent="-355600" eaLnBrk="0" fontAlgn="base" hangingPunct="0">
              <a:lnSpc>
                <a:spcPct val="120000"/>
              </a:lnSpc>
              <a:spcAft>
                <a:spcPct val="0"/>
              </a:spcAft>
              <a:buClr>
                <a:schemeClr val="tx1"/>
              </a:buClr>
              <a:buFont typeface="Arial" panose="020B0604020202020204" pitchFamily="34" charset="0"/>
              <a:buChar char="•"/>
              <a:defRPr/>
            </a:pPr>
            <a:r>
              <a:rPr lang="de-DE" sz="2600" kern="0" dirty="0">
                <a:solidFill>
                  <a:schemeClr val="tx1">
                    <a:lumMod val="95000"/>
                    <a:lumOff val="5000"/>
                  </a:schemeClr>
                </a:solidFill>
                <a:latin typeface="Calibri" pitchFamily="34" charset="0"/>
                <a:ea typeface="ＭＳ Ｐゴシック" pitchFamily="-111" charset="-128"/>
                <a:cs typeface="Calibri" pitchFamily="34" charset="0"/>
              </a:rPr>
              <a:t>Firmenschutz	</a:t>
            </a:r>
          </a:p>
          <a:p>
            <a:pPr marL="355600" lvl="1" indent="-355600" eaLnBrk="0" fontAlgn="base" hangingPunct="0">
              <a:lnSpc>
                <a:spcPct val="120000"/>
              </a:lnSpc>
              <a:spcAft>
                <a:spcPct val="0"/>
              </a:spcAft>
              <a:buClr>
                <a:schemeClr val="tx1"/>
              </a:buClr>
              <a:buFont typeface="Arial" panose="020B0604020202020204" pitchFamily="34" charset="0"/>
              <a:buChar char="•"/>
              <a:defRPr/>
            </a:pPr>
            <a:r>
              <a:rPr lang="de-DE" sz="2600" kern="0" dirty="0">
                <a:solidFill>
                  <a:schemeClr val="tx1">
                    <a:lumMod val="95000"/>
                    <a:lumOff val="5000"/>
                  </a:schemeClr>
                </a:solidFill>
                <a:latin typeface="Calibri" pitchFamily="34" charset="0"/>
                <a:ea typeface="ＭＳ Ｐゴシック" pitchFamily="-111" charset="-128"/>
                <a:cs typeface="Calibri" pitchFamily="34" charset="0"/>
              </a:rPr>
              <a:t>Urheberrecht	</a:t>
            </a:r>
          </a:p>
          <a:p>
            <a:pPr marL="355600" lvl="1" indent="-355600" eaLnBrk="0" fontAlgn="base" hangingPunct="0">
              <a:lnSpc>
                <a:spcPct val="120000"/>
              </a:lnSpc>
              <a:spcAft>
                <a:spcPct val="0"/>
              </a:spcAft>
              <a:buClr>
                <a:schemeClr val="tx1"/>
              </a:buClr>
              <a:buFont typeface="Arial" panose="020B0604020202020204" pitchFamily="34" charset="0"/>
              <a:buChar char="•"/>
              <a:defRPr/>
            </a:pPr>
            <a:r>
              <a:rPr lang="de-DE" sz="2600" kern="0" dirty="0">
                <a:solidFill>
                  <a:schemeClr val="tx1">
                    <a:lumMod val="95000"/>
                    <a:lumOff val="5000"/>
                  </a:schemeClr>
                </a:solidFill>
                <a:latin typeface="Calibri" pitchFamily="34" charset="0"/>
                <a:ea typeface="ＭＳ Ｐゴシック" pitchFamily="-111" charset="-128"/>
                <a:cs typeface="Calibri" pitchFamily="34" charset="0"/>
              </a:rPr>
              <a:t>UWG	</a:t>
            </a:r>
          </a:p>
          <a:p>
            <a:pPr marL="355600" lvl="1" indent="-355600" eaLnBrk="0" fontAlgn="base" hangingPunct="0">
              <a:lnSpc>
                <a:spcPct val="120000"/>
              </a:lnSpc>
              <a:spcAft>
                <a:spcPct val="0"/>
              </a:spcAft>
              <a:buClr>
                <a:schemeClr val="tx1"/>
              </a:buClr>
              <a:buFont typeface="Arial" panose="020B0604020202020204" pitchFamily="34" charset="0"/>
              <a:buChar char="•"/>
              <a:defRPr/>
            </a:pPr>
            <a:r>
              <a:rPr lang="en-GB" sz="2600" kern="0" dirty="0">
                <a:solidFill>
                  <a:schemeClr val="tx1">
                    <a:lumMod val="95000"/>
                    <a:lumOff val="5000"/>
                  </a:schemeClr>
                </a:solidFill>
                <a:latin typeface="Calibri" pitchFamily="34" charset="0"/>
                <a:ea typeface="ＭＳ Ｐゴシック" pitchFamily="-111" charset="-128"/>
                <a:cs typeface="Calibri" pitchFamily="34" charset="0"/>
              </a:rPr>
              <a:t>Know-How</a:t>
            </a:r>
            <a:r>
              <a:rPr lang="de-DE" sz="2600" kern="0" dirty="0">
                <a:solidFill>
                  <a:schemeClr val="tx1">
                    <a:lumMod val="95000"/>
                    <a:lumOff val="5000"/>
                  </a:schemeClr>
                </a:solidFill>
                <a:latin typeface="Calibri" pitchFamily="34" charset="0"/>
                <a:ea typeface="ＭＳ Ｐゴシック" pitchFamily="-111" charset="-128"/>
                <a:cs typeface="Calibri" pitchFamily="34" charset="0"/>
              </a:rPr>
              <a:t>	</a:t>
            </a:r>
          </a:p>
          <a:p>
            <a:pPr marL="355600" lvl="1" indent="-355600" eaLnBrk="0" fontAlgn="base" hangingPunct="0">
              <a:lnSpc>
                <a:spcPct val="120000"/>
              </a:lnSpc>
              <a:spcAft>
                <a:spcPct val="0"/>
              </a:spcAft>
              <a:buClr>
                <a:schemeClr val="tx1"/>
              </a:buClr>
              <a:buFont typeface="Arial" panose="020B0604020202020204" pitchFamily="34" charset="0"/>
              <a:buChar char="•"/>
              <a:defRPr/>
            </a:pPr>
            <a:r>
              <a:rPr lang="de-DE" sz="2600" kern="0" dirty="0">
                <a:solidFill>
                  <a:schemeClr val="tx1">
                    <a:lumMod val="95000"/>
                    <a:lumOff val="5000"/>
                  </a:schemeClr>
                </a:solidFill>
                <a:latin typeface="Calibri" pitchFamily="34" charset="0"/>
                <a:ea typeface="ＭＳ Ｐゴシック" pitchFamily="-111" charset="-128"/>
                <a:cs typeface="Calibri" pitchFamily="34" charset="0"/>
              </a:rPr>
              <a:t>Nicht eingetragenes Geschmacksmuster nach EU-Recht</a:t>
            </a:r>
          </a:p>
        </p:txBody>
      </p:sp>
      <p:sp>
        <p:nvSpPr>
          <p:cNvPr id="5" name="Foliennummernplatzhalter 4"/>
          <p:cNvSpPr>
            <a:spLocks noGrp="1"/>
          </p:cNvSpPr>
          <p:nvPr>
            <p:ph type="sldNum" sz="quarter" idx="12"/>
          </p:nvPr>
        </p:nvSpPr>
        <p:spPr/>
        <p:txBody>
          <a:bodyPr/>
          <a:lstStyle/>
          <a:p>
            <a:fld id="{C6839156-0AB0-4DF6-B272-47750D79F21E}" type="slidenum">
              <a:rPr lang="de-DE" smtClean="0"/>
              <a:t>171</a:t>
            </a:fld>
            <a:endParaRPr lang="de-DE"/>
          </a:p>
        </p:txBody>
      </p:sp>
    </p:spTree>
    <p:extLst>
      <p:ext uri="{BB962C8B-B14F-4D97-AF65-F5344CB8AC3E}">
        <p14:creationId xmlns:p14="http://schemas.microsoft.com/office/powerpoint/2010/main" val="243308956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Übung zu Anmeldeverfahren</a:t>
            </a:r>
          </a:p>
        </p:txBody>
      </p:sp>
      <p:sp>
        <p:nvSpPr>
          <p:cNvPr id="3" name="Inhaltsplatzhalter 2"/>
          <p:cNvSpPr>
            <a:spLocks noGrp="1"/>
          </p:cNvSpPr>
          <p:nvPr>
            <p:ph idx="1"/>
          </p:nvPr>
        </p:nvSpPr>
        <p:spPr>
          <a:solidFill>
            <a:schemeClr val="accent3">
              <a:lumMod val="40000"/>
              <a:lumOff val="60000"/>
            </a:schemeClr>
          </a:solidFill>
        </p:spPr>
        <p:txBody>
          <a:bodyPr>
            <a:normAutofit fontScale="92500" lnSpcReduction="20000"/>
          </a:bodyPr>
          <a:lstStyle/>
          <a:p>
            <a:endParaRPr lang="de-DE" dirty="0"/>
          </a:p>
          <a:p>
            <a:r>
              <a:rPr lang="de-DE" dirty="0"/>
              <a:t>Weitere nicht einheitliche Erfindungen zum Anmeldetext hinzufügen und überarbeitete eigene Erfindung beim Deutschen Patent und Markenamt hinterlegen</a:t>
            </a:r>
          </a:p>
          <a:p>
            <a:r>
              <a:rPr lang="de-DE" dirty="0"/>
              <a:t>Oder Marke oder Design anmelden</a:t>
            </a:r>
          </a:p>
          <a:p>
            <a:r>
              <a:rPr lang="de-DE" dirty="0"/>
              <a:t>Keine Gebühren einzahlen</a:t>
            </a:r>
          </a:p>
          <a:p>
            <a:r>
              <a:rPr lang="de-DE" dirty="0"/>
              <a:t>Eingangsbestätigung mit Anmeldeunterlagen ablegen</a:t>
            </a:r>
          </a:p>
        </p:txBody>
      </p:sp>
      <p:sp>
        <p:nvSpPr>
          <p:cNvPr id="5" name="Foliennummernplatzhalter 4"/>
          <p:cNvSpPr>
            <a:spLocks noGrp="1"/>
          </p:cNvSpPr>
          <p:nvPr>
            <p:ph type="sldNum" sz="quarter" idx="12"/>
          </p:nvPr>
        </p:nvSpPr>
        <p:spPr/>
        <p:txBody>
          <a:bodyPr/>
          <a:lstStyle/>
          <a:p>
            <a:fld id="{C6839156-0AB0-4DF6-B272-47750D79F21E}" type="slidenum">
              <a:rPr lang="de-DE" smtClean="0"/>
              <a:t>172</a:t>
            </a:fld>
            <a:endParaRPr lang="de-DE"/>
          </a:p>
        </p:txBody>
      </p:sp>
    </p:spTree>
    <p:extLst>
      <p:ext uri="{BB962C8B-B14F-4D97-AF65-F5344CB8AC3E}">
        <p14:creationId xmlns:p14="http://schemas.microsoft.com/office/powerpoint/2010/main" val="164940279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996952"/>
            <a:ext cx="6491064" cy="1143000"/>
          </a:xfrm>
        </p:spPr>
        <p:txBody>
          <a:bodyPr>
            <a:normAutofit/>
          </a:bodyPr>
          <a:lstStyle/>
          <a:p>
            <a:r>
              <a:rPr lang="de-DE" sz="6600" dirty="0"/>
              <a:t>7. Vermarktung</a:t>
            </a:r>
          </a:p>
        </p:txBody>
      </p:sp>
      <p:sp>
        <p:nvSpPr>
          <p:cNvPr id="3" name="Inhaltsplatzhalter 2"/>
          <p:cNvSpPr>
            <a:spLocks noGrp="1"/>
          </p:cNvSpPr>
          <p:nvPr>
            <p:ph idx="1"/>
          </p:nvPr>
        </p:nvSpPr>
        <p:spPr/>
        <p:txBody>
          <a:bodyPr/>
          <a:lstStyle/>
          <a:p>
            <a:pPr marL="0" indent="0">
              <a:buNone/>
            </a:pPr>
            <a:r>
              <a:rPr lang="de-DE" dirty="0"/>
              <a:t> </a:t>
            </a:r>
          </a:p>
        </p:txBody>
      </p:sp>
      <p:sp>
        <p:nvSpPr>
          <p:cNvPr id="5" name="Foliennummernplatzhalter 4"/>
          <p:cNvSpPr>
            <a:spLocks noGrp="1"/>
          </p:cNvSpPr>
          <p:nvPr>
            <p:ph type="sldNum" sz="quarter" idx="12"/>
          </p:nvPr>
        </p:nvSpPr>
        <p:spPr/>
        <p:txBody>
          <a:bodyPr/>
          <a:lstStyle/>
          <a:p>
            <a:fld id="{C6839156-0AB0-4DF6-B272-47750D79F21E}" type="slidenum">
              <a:rPr lang="de-DE" smtClean="0"/>
              <a:t>173</a:t>
            </a:fld>
            <a:endParaRPr lang="de-DE"/>
          </a:p>
        </p:txBody>
      </p:sp>
    </p:spTree>
    <p:extLst>
      <p:ext uri="{BB962C8B-B14F-4D97-AF65-F5344CB8AC3E}">
        <p14:creationId xmlns:p14="http://schemas.microsoft.com/office/powerpoint/2010/main" val="74750338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Vermarktung</a:t>
            </a:r>
          </a:p>
        </p:txBody>
      </p:sp>
      <p:sp>
        <p:nvSpPr>
          <p:cNvPr id="3" name="Inhaltsplatzhalter 2"/>
          <p:cNvSpPr>
            <a:spLocks noGrp="1"/>
          </p:cNvSpPr>
          <p:nvPr>
            <p:ph idx="1"/>
          </p:nvPr>
        </p:nvSpPr>
        <p:spPr>
          <a:solidFill>
            <a:schemeClr val="accent1">
              <a:lumMod val="40000"/>
              <a:lumOff val="60000"/>
            </a:schemeClr>
          </a:solidFill>
        </p:spPr>
        <p:txBody>
          <a:bodyPr>
            <a:normAutofit/>
          </a:bodyPr>
          <a:lstStyle/>
          <a:p>
            <a:r>
              <a:rPr lang="de-DE" dirty="0"/>
              <a:t>Marke</a:t>
            </a:r>
          </a:p>
          <a:p>
            <a:r>
              <a:rPr lang="de-DE" dirty="0"/>
              <a:t>Crowdfunding, Bankgespräch, Gesellschaft, </a:t>
            </a:r>
          </a:p>
          <a:p>
            <a:r>
              <a:rPr lang="de-DE" dirty="0"/>
              <a:t>Lizensierung, Verkauf, Eigennutzung</a:t>
            </a:r>
          </a:p>
          <a:p>
            <a:r>
              <a:rPr lang="de-DE" dirty="0"/>
              <a:t>Lizenzvertrag					</a:t>
            </a:r>
          </a:p>
          <a:p>
            <a:pPr marL="1435100" indent="-1435100">
              <a:buNone/>
            </a:pPr>
            <a:r>
              <a:rPr lang="de-DE" dirty="0"/>
              <a:t>Übung: 	Pitch oder Interessentenanschreiben</a:t>
            </a:r>
          </a:p>
          <a:p>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174</a:t>
            </a:fld>
            <a:endParaRPr lang="de-DE"/>
          </a:p>
        </p:txBody>
      </p:sp>
    </p:spTree>
    <p:extLst>
      <p:ext uri="{BB962C8B-B14F-4D97-AF65-F5344CB8AC3E}">
        <p14:creationId xmlns:p14="http://schemas.microsoft.com/office/powerpoint/2010/main" val="299338247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1638"/>
            <a:ext cx="6491064" cy="677862"/>
          </a:xfrm>
        </p:spPr>
        <p:txBody>
          <a:bodyPr>
            <a:normAutofit fontScale="90000"/>
          </a:bodyPr>
          <a:lstStyle/>
          <a:p>
            <a:r>
              <a:rPr lang="de-DE" dirty="0"/>
              <a:t>Pitch</a:t>
            </a:r>
          </a:p>
        </p:txBody>
      </p:sp>
      <p:sp>
        <p:nvSpPr>
          <p:cNvPr id="3" name="Inhaltsplatzhalter 2"/>
          <p:cNvSpPr>
            <a:spLocks noGrp="1"/>
          </p:cNvSpPr>
          <p:nvPr>
            <p:ph idx="1"/>
          </p:nvPr>
        </p:nvSpPr>
        <p:spPr>
          <a:xfrm>
            <a:off x="495300" y="1320800"/>
            <a:ext cx="6491064" cy="5059363"/>
          </a:xfrm>
        </p:spPr>
        <p:txBody>
          <a:bodyPr/>
          <a:lstStyle/>
          <a:p>
            <a:r>
              <a:rPr lang="de-DE" dirty="0"/>
              <a:t>Wenn ich meine Idee in 2 bis 3 Minuten vorstellen soll, was sollte ich beachten?</a:t>
            </a:r>
          </a:p>
          <a:p>
            <a:r>
              <a:rPr lang="de-DE" dirty="0"/>
              <a:t>Mirjam Tabea Henkel wird uns den Aufbau und die Theorie erklären</a:t>
            </a:r>
          </a:p>
          <a:p>
            <a:r>
              <a:rPr lang="de-DE" dirty="0"/>
              <a:t>In der Übung – eine Woche später – wird jeder selber einen Pitch machen und Mirjam wird sich das kritisch anhören.  </a:t>
            </a:r>
          </a:p>
        </p:txBody>
      </p:sp>
    </p:spTree>
    <p:extLst>
      <p:ext uri="{BB962C8B-B14F-4D97-AF65-F5344CB8AC3E}">
        <p14:creationId xmlns:p14="http://schemas.microsoft.com/office/powerpoint/2010/main" val="285563618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503238"/>
            <a:ext cx="6491064" cy="706090"/>
          </a:xfrm>
        </p:spPr>
        <p:txBody>
          <a:bodyPr>
            <a:normAutofit fontScale="90000"/>
          </a:bodyPr>
          <a:lstStyle/>
          <a:p>
            <a:r>
              <a:rPr lang="de-DE" dirty="0"/>
              <a:t>Schutzrechtskomplex</a:t>
            </a:r>
          </a:p>
        </p:txBody>
      </p:sp>
      <p:sp>
        <p:nvSpPr>
          <p:cNvPr id="3" name="Inhaltsplatzhalter 2"/>
          <p:cNvSpPr>
            <a:spLocks noGrp="1"/>
          </p:cNvSpPr>
          <p:nvPr>
            <p:ph idx="1"/>
          </p:nvPr>
        </p:nvSpPr>
        <p:spPr/>
        <p:txBody>
          <a:bodyPr>
            <a:normAutofit lnSpcReduction="10000"/>
          </a:bodyPr>
          <a:lstStyle/>
          <a:p>
            <a:pPr>
              <a:buFont typeface="Wingdings" panose="05000000000000000000" pitchFamily="2" charset="2"/>
              <a:buChar char="Ø"/>
            </a:pPr>
            <a:r>
              <a:rPr lang="de-DE" dirty="0"/>
              <a:t>Zusammen mit einer Marke oder geheimem technischem Knowhow kann die Laufdauer eines Lizenzvertrages verlängert werden.</a:t>
            </a:r>
          </a:p>
          <a:p>
            <a:pPr>
              <a:buFont typeface="Wingdings" panose="05000000000000000000" pitchFamily="2" charset="2"/>
              <a:buChar char="Ø"/>
            </a:pPr>
            <a:r>
              <a:rPr lang="de-DE" dirty="0"/>
              <a:t>Mehrere Schutzrechte, wie z.B. auch ein Designschutz erschweren die Angreifbarkeit.</a:t>
            </a:r>
          </a:p>
          <a:p>
            <a:pPr>
              <a:buFont typeface="Wingdings" panose="05000000000000000000" pitchFamily="2" charset="2"/>
              <a:buChar char="Ø"/>
            </a:pPr>
            <a:r>
              <a:rPr lang="de-DE" dirty="0"/>
              <a:t>Ein Gegenstand kann auch mit mehreren Patenten geschützt sein.</a:t>
            </a:r>
          </a:p>
          <a:p>
            <a:pPr>
              <a:buFont typeface="Wingdings" panose="05000000000000000000" pitchFamily="2" charset="2"/>
              <a:buChar char="Ø"/>
            </a:pPr>
            <a:endParaRPr lang="de-DE" dirty="0"/>
          </a:p>
        </p:txBody>
      </p:sp>
      <p:sp>
        <p:nvSpPr>
          <p:cNvPr id="4" name="Foliennummernplatzhalter 3"/>
          <p:cNvSpPr>
            <a:spLocks noGrp="1"/>
          </p:cNvSpPr>
          <p:nvPr>
            <p:ph type="sldNum" sz="quarter" idx="12"/>
          </p:nvPr>
        </p:nvSpPr>
        <p:spPr/>
        <p:txBody>
          <a:bodyPr/>
          <a:lstStyle/>
          <a:p>
            <a:fld id="{C6839156-0AB0-4DF6-B272-47750D79F21E}" type="slidenum">
              <a:rPr lang="de-DE" smtClean="0"/>
              <a:t>176</a:t>
            </a:fld>
            <a:endParaRPr lang="de-DE"/>
          </a:p>
        </p:txBody>
      </p:sp>
    </p:spTree>
    <p:extLst>
      <p:ext uri="{BB962C8B-B14F-4D97-AF65-F5344CB8AC3E}">
        <p14:creationId xmlns:p14="http://schemas.microsoft.com/office/powerpoint/2010/main" val="70227246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Staatliche Unterstützung</a:t>
            </a:r>
          </a:p>
        </p:txBody>
      </p:sp>
      <p:sp>
        <p:nvSpPr>
          <p:cNvPr id="3" name="Inhaltsplatzhalter 2"/>
          <p:cNvSpPr>
            <a:spLocks noGrp="1"/>
          </p:cNvSpPr>
          <p:nvPr>
            <p:ph idx="1"/>
          </p:nvPr>
        </p:nvSpPr>
        <p:spPr/>
        <p:txBody>
          <a:bodyPr>
            <a:normAutofit fontScale="77500" lnSpcReduction="20000"/>
          </a:bodyPr>
          <a:lstStyle/>
          <a:p>
            <a:r>
              <a:rPr lang="de-DE" dirty="0"/>
              <a:t>Die staatliche Unterstützung beginnt meist erst, wenn ein Unternehmen gegründet wurde.</a:t>
            </a:r>
          </a:p>
          <a:p>
            <a:r>
              <a:rPr lang="de-DE" dirty="0"/>
              <a:t>Dann muss darauf geachtet werden, dass z.B. bei WIPANO vor Antragstellung noch nichts hinterlegt sein darf – insbesondere, wenn später die Priorität der Hinterlegung in Anspruch genommen werden soll.</a:t>
            </a:r>
          </a:p>
          <a:p>
            <a:r>
              <a:rPr lang="de-DE" dirty="0"/>
              <a:t>Auch Hochschulen werden gefördert, dann muss die Erfindung natürlich erst von der Hochschule in Anspruch genommen werden.</a:t>
            </a:r>
          </a:p>
          <a:p>
            <a:r>
              <a:rPr lang="de-DE" dirty="0"/>
              <a:t>Weiterführende Hilfe bietet das </a:t>
            </a:r>
            <a:r>
              <a:rPr lang="de-DE" dirty="0">
                <a:hlinkClick r:id="rId2"/>
              </a:rPr>
              <a:t>Gründungszentrum</a:t>
            </a:r>
            <a:endParaRPr lang="de-DE" dirty="0"/>
          </a:p>
          <a:p>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177</a:t>
            </a:fld>
            <a:endParaRPr lang="de-DE"/>
          </a:p>
        </p:txBody>
      </p:sp>
    </p:spTree>
    <p:extLst>
      <p:ext uri="{BB962C8B-B14F-4D97-AF65-F5344CB8AC3E}">
        <p14:creationId xmlns:p14="http://schemas.microsoft.com/office/powerpoint/2010/main" val="2130145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err="1"/>
              <a:t>Provendis</a:t>
            </a:r>
            <a:r>
              <a:rPr lang="de-DE" sz="3600" dirty="0"/>
              <a:t> und IVT</a:t>
            </a:r>
          </a:p>
        </p:txBody>
      </p:sp>
      <p:sp>
        <p:nvSpPr>
          <p:cNvPr id="3" name="Inhaltsplatzhalter 2"/>
          <p:cNvSpPr>
            <a:spLocks noGrp="1"/>
          </p:cNvSpPr>
          <p:nvPr>
            <p:ph idx="1"/>
          </p:nvPr>
        </p:nvSpPr>
        <p:spPr/>
        <p:txBody>
          <a:bodyPr/>
          <a:lstStyle/>
          <a:p>
            <a:pPr marL="0" indent="0">
              <a:buNone/>
            </a:pPr>
            <a:r>
              <a:rPr lang="de-DE" dirty="0" err="1">
                <a:hlinkClick r:id="rId2"/>
              </a:rPr>
              <a:t>Provendis</a:t>
            </a:r>
            <a:endParaRPr lang="de-DE" dirty="0">
              <a:hlinkClick r:id="rId2"/>
            </a:endParaRPr>
          </a:p>
          <a:p>
            <a:r>
              <a:rPr lang="de-DE" sz="2800" dirty="0"/>
              <a:t>Erfindungsmeldung</a:t>
            </a:r>
          </a:p>
          <a:p>
            <a:r>
              <a:rPr lang="de-DE" sz="2800" dirty="0"/>
              <a:t>Evaluierung</a:t>
            </a:r>
          </a:p>
          <a:p>
            <a:r>
              <a:rPr lang="de-DE" sz="2800" dirty="0"/>
              <a:t>Patentierung</a:t>
            </a:r>
          </a:p>
          <a:p>
            <a:r>
              <a:rPr lang="de-DE" sz="2800" dirty="0"/>
              <a:t>Vermarktung</a:t>
            </a:r>
          </a:p>
          <a:p>
            <a:pPr marL="0" indent="0">
              <a:buNone/>
            </a:pPr>
            <a:r>
              <a:rPr lang="de-DE" dirty="0"/>
              <a:t>Vorstellung von Mirjam Henkel und Johannes Alexander König vom Gründungszentrum</a:t>
            </a:r>
          </a:p>
        </p:txBody>
      </p:sp>
      <p:sp>
        <p:nvSpPr>
          <p:cNvPr id="5" name="Foliennummernplatzhalter 4"/>
          <p:cNvSpPr>
            <a:spLocks noGrp="1"/>
          </p:cNvSpPr>
          <p:nvPr>
            <p:ph type="sldNum" sz="quarter" idx="12"/>
          </p:nvPr>
        </p:nvSpPr>
        <p:spPr/>
        <p:txBody>
          <a:bodyPr/>
          <a:lstStyle/>
          <a:p>
            <a:fld id="{C6839156-0AB0-4DF6-B272-47750D79F21E}" type="slidenum">
              <a:rPr lang="de-DE" smtClean="0"/>
              <a:t>178</a:t>
            </a:fld>
            <a:endParaRPr lang="de-DE"/>
          </a:p>
        </p:txBody>
      </p:sp>
    </p:spTree>
    <p:extLst>
      <p:ext uri="{BB962C8B-B14F-4D97-AF65-F5344CB8AC3E}">
        <p14:creationId xmlns:p14="http://schemas.microsoft.com/office/powerpoint/2010/main" val="324968364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48680"/>
            <a:ext cx="6491064" cy="576064"/>
          </a:xfrm>
        </p:spPr>
        <p:txBody>
          <a:bodyPr>
            <a:normAutofit fontScale="90000"/>
          </a:bodyPr>
          <a:lstStyle/>
          <a:p>
            <a:r>
              <a:rPr lang="de-DE" dirty="0"/>
              <a:t>Selbst oder mit Hilfe</a:t>
            </a:r>
          </a:p>
        </p:txBody>
      </p:sp>
      <p:sp>
        <p:nvSpPr>
          <p:cNvPr id="3" name="Inhaltsplatzhalter 2"/>
          <p:cNvSpPr>
            <a:spLocks noGrp="1"/>
          </p:cNvSpPr>
          <p:nvPr>
            <p:ph idx="1"/>
          </p:nvPr>
        </p:nvSpPr>
        <p:spPr>
          <a:xfrm>
            <a:off x="457200" y="1268760"/>
            <a:ext cx="6491064" cy="4857403"/>
          </a:xfrm>
        </p:spPr>
        <p:txBody>
          <a:bodyPr>
            <a:normAutofit lnSpcReduction="10000"/>
          </a:bodyPr>
          <a:lstStyle/>
          <a:p>
            <a:r>
              <a:rPr lang="de-DE" dirty="0"/>
              <a:t>Wer Hilfe in Anspruch nimmt muss etwas abgeben.</a:t>
            </a:r>
          </a:p>
          <a:p>
            <a:r>
              <a:rPr lang="de-DE" dirty="0"/>
              <a:t>Manche Erfindungen können selbst umgesetzt werden. Manchmal reicht ein Lizenzvertrag.</a:t>
            </a:r>
          </a:p>
          <a:p>
            <a:r>
              <a:rPr lang="de-DE" dirty="0"/>
              <a:t>Andere Erfindungen</a:t>
            </a:r>
          </a:p>
          <a:p>
            <a:pPr marL="360363" indent="-360363">
              <a:buNone/>
            </a:pPr>
            <a:r>
              <a:rPr lang="de-DE" dirty="0"/>
              <a:t>	brauchen viel Zeit </a:t>
            </a:r>
          </a:p>
          <a:p>
            <a:pPr marL="360363" indent="-360363">
              <a:buNone/>
            </a:pPr>
            <a:r>
              <a:rPr lang="de-DE" dirty="0"/>
              <a:t>	bis zur Marktreife.</a:t>
            </a:r>
          </a:p>
          <a:p>
            <a:r>
              <a:rPr lang="de-DE" dirty="0"/>
              <a:t>Geschäftsessen:</a:t>
            </a:r>
          </a:p>
        </p:txBody>
      </p:sp>
      <p:sp>
        <p:nvSpPr>
          <p:cNvPr id="4" name="Foliennummernplatzhalter 3"/>
          <p:cNvSpPr>
            <a:spLocks noGrp="1"/>
          </p:cNvSpPr>
          <p:nvPr>
            <p:ph type="sldNum" sz="quarter" idx="12"/>
          </p:nvPr>
        </p:nvSpPr>
        <p:spPr/>
        <p:txBody>
          <a:bodyPr/>
          <a:lstStyle/>
          <a:p>
            <a:fld id="{C6839156-0AB0-4DF6-B272-47750D79F21E}" type="slidenum">
              <a:rPr lang="de-DE" smtClean="0"/>
              <a:t>179</a:t>
            </a:fld>
            <a:endParaRPr lang="de-DE" dirty="0"/>
          </a:p>
        </p:txBody>
      </p:sp>
      <p:pic>
        <p:nvPicPr>
          <p:cNvPr id="2050" name="Picture 2" descr="C:\Transfer\PHOTO-2021-02-09-13-42-2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08" b="12888"/>
          <a:stretch/>
        </p:blipFill>
        <p:spPr bwMode="auto">
          <a:xfrm>
            <a:off x="4283968" y="3717032"/>
            <a:ext cx="2975814"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978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9512" y="476673"/>
            <a:ext cx="7056784" cy="576063"/>
          </a:xfrm>
        </p:spPr>
        <p:txBody>
          <a:bodyPr>
            <a:noAutofit/>
          </a:bodyPr>
          <a:lstStyle/>
          <a:p>
            <a:r>
              <a:rPr lang="de-DE" sz="3600" dirty="0"/>
              <a:t>Alleine oder in der Gruppe erfinden?</a:t>
            </a:r>
          </a:p>
        </p:txBody>
      </p:sp>
      <p:sp>
        <p:nvSpPr>
          <p:cNvPr id="3" name="Untertitel 2"/>
          <p:cNvSpPr>
            <a:spLocks noGrp="1"/>
          </p:cNvSpPr>
          <p:nvPr>
            <p:ph type="subTitle" idx="1"/>
          </p:nvPr>
        </p:nvSpPr>
        <p:spPr>
          <a:xfrm>
            <a:off x="323528" y="1340768"/>
            <a:ext cx="6912768" cy="5021932"/>
          </a:xfrm>
        </p:spPr>
        <p:txBody>
          <a:bodyPr>
            <a:noAutofit/>
          </a:bodyPr>
          <a:lstStyle/>
          <a:p>
            <a:pPr marL="444500" indent="-266700">
              <a:lnSpc>
                <a:spcPct val="120000"/>
              </a:lnSpc>
              <a:spcBef>
                <a:spcPts val="600"/>
              </a:spcBef>
            </a:pPr>
            <a:r>
              <a:rPr lang="de-DE" sz="2200" dirty="0"/>
              <a:t>Vorteile der Gruppe </a:t>
            </a:r>
          </a:p>
          <a:p>
            <a:pPr marL="444500" indent="-266700">
              <a:lnSpc>
                <a:spcPct val="120000"/>
              </a:lnSpc>
              <a:spcBef>
                <a:spcPts val="600"/>
              </a:spcBef>
              <a:buFont typeface="Arial" panose="020B0604020202020204" pitchFamily="34" charset="0"/>
              <a:buChar char="•"/>
            </a:pPr>
            <a:r>
              <a:rPr lang="de-DE" sz="2200" dirty="0"/>
              <a:t>Die Gruppe bündelt Knowhow und regt gegenseitig an</a:t>
            </a:r>
          </a:p>
          <a:p>
            <a:pPr marL="444500" indent="-266700">
              <a:lnSpc>
                <a:spcPct val="120000"/>
              </a:lnSpc>
              <a:spcBef>
                <a:spcPts val="600"/>
              </a:spcBef>
              <a:buFont typeface="Arial" panose="020B0604020202020204" pitchFamily="34" charset="0"/>
              <a:buChar char="•"/>
            </a:pPr>
            <a:r>
              <a:rPr lang="de-DE" sz="2200" dirty="0"/>
              <a:t>Die Gruppe kann Lasten wie Recherche und Ausarbeitung verteilen</a:t>
            </a:r>
          </a:p>
          <a:p>
            <a:pPr marL="444500" indent="-266700">
              <a:lnSpc>
                <a:spcPct val="120000"/>
              </a:lnSpc>
              <a:spcBef>
                <a:spcPts val="600"/>
              </a:spcBef>
              <a:buFont typeface="Arial" panose="020B0604020202020204" pitchFamily="34" charset="0"/>
              <a:buChar char="•"/>
            </a:pPr>
            <a:r>
              <a:rPr lang="de-DE" sz="2200" dirty="0"/>
              <a:t>Die Kosten für den Einzelnen sind geringer</a:t>
            </a:r>
          </a:p>
          <a:p>
            <a:pPr marL="444500" indent="-266700">
              <a:lnSpc>
                <a:spcPct val="120000"/>
              </a:lnSpc>
              <a:spcBef>
                <a:spcPts val="600"/>
              </a:spcBef>
            </a:pPr>
            <a:r>
              <a:rPr lang="de-DE" sz="2200" dirty="0"/>
              <a:t>Nachteile der Gruppe</a:t>
            </a:r>
          </a:p>
          <a:p>
            <a:pPr marL="444500" indent="-266700">
              <a:lnSpc>
                <a:spcPct val="120000"/>
              </a:lnSpc>
              <a:spcBef>
                <a:spcPts val="600"/>
              </a:spcBef>
              <a:buFont typeface="Arial" panose="020B0604020202020204" pitchFamily="34" charset="0"/>
              <a:buChar char="•"/>
            </a:pPr>
            <a:r>
              <a:rPr lang="de-DE" sz="2200" dirty="0"/>
              <a:t>Die Gruppe braucht eine Geheimhaltungsvereinbarung</a:t>
            </a:r>
          </a:p>
          <a:p>
            <a:pPr marL="444500" indent="-266700">
              <a:lnSpc>
                <a:spcPct val="120000"/>
              </a:lnSpc>
              <a:spcBef>
                <a:spcPts val="600"/>
              </a:spcBef>
              <a:buFont typeface="Arial" panose="020B0604020202020204" pitchFamily="34" charset="0"/>
              <a:buChar char="•"/>
            </a:pPr>
            <a:r>
              <a:rPr lang="de-DE" sz="2200" dirty="0"/>
              <a:t>Die Gruppe braucht einen Nutzungsvertrag</a:t>
            </a:r>
          </a:p>
          <a:p>
            <a:pPr marL="444500" indent="-266700">
              <a:lnSpc>
                <a:spcPct val="120000"/>
              </a:lnSpc>
              <a:spcBef>
                <a:spcPts val="600"/>
              </a:spcBef>
              <a:buFont typeface="Arial" panose="020B0604020202020204" pitchFamily="34" charset="0"/>
              <a:buChar char="•"/>
            </a:pPr>
            <a:r>
              <a:rPr lang="de-DE" sz="2200" dirty="0"/>
              <a:t>Fast Unbeteiligte können gleiche Vorteile genießen</a:t>
            </a:r>
          </a:p>
          <a:p>
            <a:pPr marL="444500" indent="-266700">
              <a:lnSpc>
                <a:spcPct val="120000"/>
              </a:lnSpc>
              <a:spcBef>
                <a:spcPts val="600"/>
              </a:spcBef>
            </a:pPr>
            <a:r>
              <a:rPr lang="de-DE" sz="2200" dirty="0"/>
              <a:t>Eine Änderung von einer Gruppe zu einem Einzelnen und anders herum ist nicht einfach.</a:t>
            </a:r>
          </a:p>
        </p:txBody>
      </p:sp>
    </p:spTree>
    <p:extLst>
      <p:ext uri="{BB962C8B-B14F-4D97-AF65-F5344CB8AC3E}">
        <p14:creationId xmlns:p14="http://schemas.microsoft.com/office/powerpoint/2010/main" val="30672827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err="1"/>
              <a:t>Wipano</a:t>
            </a:r>
            <a:endParaRPr lang="de-DE" sz="3600" dirty="0"/>
          </a:p>
        </p:txBody>
      </p:sp>
      <p:sp>
        <p:nvSpPr>
          <p:cNvPr id="3" name="Inhaltsplatzhalter 2"/>
          <p:cNvSpPr>
            <a:spLocks noGrp="1"/>
          </p:cNvSpPr>
          <p:nvPr>
            <p:ph idx="1"/>
          </p:nvPr>
        </p:nvSpPr>
        <p:spPr>
          <a:xfrm>
            <a:off x="467544" y="1484784"/>
            <a:ext cx="6491064" cy="5217443"/>
          </a:xfrm>
        </p:spPr>
        <p:txBody>
          <a:bodyPr>
            <a:normAutofit fontScale="70000" lnSpcReduction="20000"/>
          </a:bodyPr>
          <a:lstStyle/>
          <a:p>
            <a:r>
              <a:rPr lang="de-DE" b="1" dirty="0"/>
              <a:t>Kleine und mittlere Unternehmen (KMU)</a:t>
            </a:r>
            <a:r>
              <a:rPr lang="de-DE" dirty="0"/>
              <a:t> erhalten durch WIPANO finanzielle Zuschüsse in Höhe von über 16.000 EUR für die Patentanmeldung, wenn sie in den letzten 3 Jahren kein Patent oder Gebrauchsmuster angemeldet haben. </a:t>
            </a:r>
          </a:p>
          <a:p>
            <a:r>
              <a:rPr lang="de-DE" b="1" dirty="0"/>
              <a:t>Hochschulen und andere öffentliche Forschungseinrichtungen</a:t>
            </a:r>
            <a:r>
              <a:rPr lang="de-DE" dirty="0"/>
              <a:t> werden bei WIPANO durch die Verwertungsförderung bei der Identifizierung, schutzrechtlichen Sicherung und erfolgreichen wirtschaftlichen Vermarktung von Erfindungen gefördert.</a:t>
            </a:r>
          </a:p>
          <a:p>
            <a:r>
              <a:rPr lang="de-DE" dirty="0"/>
              <a:t>Die </a:t>
            </a:r>
            <a:r>
              <a:rPr lang="de-DE" dirty="0">
                <a:hlinkClick r:id="rId2"/>
              </a:rPr>
              <a:t>WIPANO-Richtlinie</a:t>
            </a:r>
            <a:r>
              <a:rPr lang="de-DE" dirty="0"/>
              <a:t> und der </a:t>
            </a:r>
            <a:r>
              <a:rPr lang="de-DE" dirty="0">
                <a:hlinkClick r:id="rId3"/>
              </a:rPr>
              <a:t>Flyer</a:t>
            </a:r>
            <a:r>
              <a:rPr lang="de-DE" dirty="0"/>
              <a:t> helfen weiter</a:t>
            </a:r>
          </a:p>
          <a:p>
            <a:r>
              <a:rPr lang="de-DE" dirty="0"/>
              <a:t>Weitere Informationen z.B. bei </a:t>
            </a:r>
            <a:r>
              <a:rPr lang="de-DE" dirty="0">
                <a:hlinkClick r:id="rId4"/>
              </a:rPr>
              <a:t>Athena</a:t>
            </a:r>
            <a:r>
              <a:rPr lang="de-DE" dirty="0"/>
              <a:t> </a:t>
            </a:r>
            <a:r>
              <a:rPr lang="de-DE" dirty="0">
                <a:hlinkClick r:id="rId5"/>
              </a:rPr>
              <a:t>info@myATHENA.de</a:t>
            </a:r>
            <a:r>
              <a:rPr lang="de-DE" dirty="0"/>
              <a:t> Förder-Hotline 0221 – 27 207 880.</a:t>
            </a:r>
          </a:p>
          <a:p>
            <a:r>
              <a:rPr lang="de-DE" dirty="0"/>
              <a:t>Bitte vorher prüfen: eine Hinterlegung vor der Antragstellung kann förderschädlich sein.</a:t>
            </a:r>
          </a:p>
          <a:p>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180</a:t>
            </a:fld>
            <a:endParaRPr lang="de-DE"/>
          </a:p>
        </p:txBody>
      </p:sp>
    </p:spTree>
    <p:extLst>
      <p:ext uri="{BB962C8B-B14F-4D97-AF65-F5344CB8AC3E}">
        <p14:creationId xmlns:p14="http://schemas.microsoft.com/office/powerpoint/2010/main" val="385772250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ZIM</a:t>
            </a:r>
          </a:p>
        </p:txBody>
      </p:sp>
      <p:sp>
        <p:nvSpPr>
          <p:cNvPr id="3" name="Inhaltsplatzhalter 2"/>
          <p:cNvSpPr>
            <a:spLocks noGrp="1"/>
          </p:cNvSpPr>
          <p:nvPr>
            <p:ph idx="1"/>
          </p:nvPr>
        </p:nvSpPr>
        <p:spPr>
          <a:xfrm>
            <a:off x="457200" y="1340768"/>
            <a:ext cx="6491064" cy="5112568"/>
          </a:xfrm>
        </p:spPr>
        <p:txBody>
          <a:bodyPr>
            <a:normAutofit fontScale="70000" lnSpcReduction="20000"/>
          </a:bodyPr>
          <a:lstStyle/>
          <a:p>
            <a:r>
              <a:rPr lang="de-DE" dirty="0"/>
              <a:t>2020 wird das zentrale Förderprogramm für den Mittelstand ZIM nochmal um einige Mio. Euro auf 555 Mio. Euro aufgestockt. Auch die maximale Förderung wurde weiter erhöht: Bis zu 550.000 Euro zuwendungsfähige Kosten werden jetzt für Unternehmen bezuschusst. Seit Mitte Januar 2020 ist die </a:t>
            </a:r>
            <a:r>
              <a:rPr lang="de-DE" dirty="0">
                <a:hlinkClick r:id="rId2" tooltip="Zentrales Innovationsprogramm für den Mittelstand"/>
              </a:rPr>
              <a:t>neue ZIM-Richtlinie</a:t>
            </a:r>
            <a:r>
              <a:rPr lang="de-DE" dirty="0"/>
              <a:t> veröffentlicht. Kleine und mittelständische Unternehmen können so einen großen Teil ihrer Entwicklungskosten gefördert bekommen.</a:t>
            </a:r>
          </a:p>
          <a:p>
            <a:r>
              <a:rPr lang="de-DE" dirty="0"/>
              <a:t>Antragsberechtigt sind Unternehmen mit bis zu 1.000 Mitarbeitern. Der Zugang auch für jüngere Unternehmen soll mit der neuen Richtlinie erleichtert werden. ZIM-Entwicklungsprojekte sind für alle Technologien und Branchen offen und haben typischerweise einen zeitlichen Umfang von 6 bis 36 Monaten.</a:t>
            </a:r>
          </a:p>
          <a:p>
            <a:r>
              <a:rPr lang="de-DE" dirty="0"/>
              <a:t>Hier kann z.B. </a:t>
            </a:r>
            <a:r>
              <a:rPr lang="de-DE" dirty="0">
                <a:hlinkClick r:id="rId3"/>
              </a:rPr>
              <a:t>Athena</a:t>
            </a:r>
            <a:r>
              <a:rPr lang="de-DE" dirty="0"/>
              <a:t> weiterhelfen.</a:t>
            </a:r>
          </a:p>
        </p:txBody>
      </p:sp>
      <p:sp>
        <p:nvSpPr>
          <p:cNvPr id="5" name="Foliennummernplatzhalter 4"/>
          <p:cNvSpPr>
            <a:spLocks noGrp="1"/>
          </p:cNvSpPr>
          <p:nvPr>
            <p:ph type="sldNum" sz="quarter" idx="12"/>
          </p:nvPr>
        </p:nvSpPr>
        <p:spPr/>
        <p:txBody>
          <a:bodyPr/>
          <a:lstStyle/>
          <a:p>
            <a:fld id="{C6839156-0AB0-4DF6-B272-47750D79F21E}" type="slidenum">
              <a:rPr lang="de-DE" smtClean="0"/>
              <a:t>181</a:t>
            </a:fld>
            <a:endParaRPr lang="de-DE"/>
          </a:p>
        </p:txBody>
      </p:sp>
    </p:spTree>
    <p:extLst>
      <p:ext uri="{BB962C8B-B14F-4D97-AF65-F5344CB8AC3E}">
        <p14:creationId xmlns:p14="http://schemas.microsoft.com/office/powerpoint/2010/main" val="222239648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err="1"/>
              <a:t>go</a:t>
            </a:r>
            <a:r>
              <a:rPr lang="de-DE" sz="3600" dirty="0"/>
              <a:t>-innovativ</a:t>
            </a:r>
          </a:p>
        </p:txBody>
      </p:sp>
      <p:sp>
        <p:nvSpPr>
          <p:cNvPr id="3" name="Inhaltsplatzhalter 2"/>
          <p:cNvSpPr>
            <a:spLocks noGrp="1"/>
          </p:cNvSpPr>
          <p:nvPr>
            <p:ph idx="1"/>
          </p:nvPr>
        </p:nvSpPr>
        <p:spPr/>
        <p:txBody>
          <a:bodyPr>
            <a:normAutofit fontScale="77500" lnSpcReduction="20000"/>
          </a:bodyPr>
          <a:lstStyle/>
          <a:p>
            <a:r>
              <a:rPr lang="de-DE" dirty="0"/>
              <a:t>Das Förderprogramm </a:t>
            </a:r>
            <a:r>
              <a:rPr lang="de-DE" dirty="0" err="1"/>
              <a:t>go</a:t>
            </a:r>
            <a:r>
              <a:rPr lang="de-DE" dirty="0"/>
              <a:t>-innovativ (ehemals </a:t>
            </a:r>
            <a:r>
              <a:rPr lang="de-DE" dirty="0" err="1"/>
              <a:t>go-inno</a:t>
            </a:r>
            <a:r>
              <a:rPr lang="de-DE" dirty="0"/>
              <a:t>) unterstützt kleine Unternehmen der gewerblichen Wirtschaft und des Handwerks bei der Vorbereitung und Durchführung von Produkt- und Prozessinnovationen  </a:t>
            </a:r>
          </a:p>
          <a:p>
            <a:r>
              <a:rPr lang="de-DE" dirty="0"/>
              <a:t>&lt; 100 Beschäftigte</a:t>
            </a:r>
          </a:p>
          <a:p>
            <a:r>
              <a:rPr lang="de-DE" dirty="0"/>
              <a:t>Jahresumsatz bzw. Jahresbilanzsumme &lt;= 20 Mio. Euro) </a:t>
            </a:r>
          </a:p>
          <a:p>
            <a:r>
              <a:rPr lang="de-DE" dirty="0"/>
              <a:t>insbesondere können die Ergebnisse von den Unternehmen für spätere Förderanträge, z.B. im </a:t>
            </a:r>
            <a:r>
              <a:rPr lang="de-DE" dirty="0">
                <a:hlinkClick r:id="rId2" tooltip="ZIM"/>
              </a:rPr>
              <a:t>Zentralen Innovationsprogramm Mittelstand – ZIM</a:t>
            </a:r>
            <a:r>
              <a:rPr lang="de-DE" dirty="0"/>
              <a:t>, genutzt werden.</a:t>
            </a:r>
          </a:p>
          <a:p>
            <a:r>
              <a:rPr lang="de-DE" dirty="0"/>
              <a:t>Hier kann z.B. </a:t>
            </a:r>
            <a:r>
              <a:rPr lang="de-DE" dirty="0">
                <a:hlinkClick r:id="rId3"/>
              </a:rPr>
              <a:t>Athena</a:t>
            </a:r>
            <a:r>
              <a:rPr lang="de-DE" dirty="0"/>
              <a:t> weiterhelfen.</a:t>
            </a:r>
          </a:p>
        </p:txBody>
      </p:sp>
      <p:sp>
        <p:nvSpPr>
          <p:cNvPr id="5" name="Foliennummernplatzhalter 4"/>
          <p:cNvSpPr>
            <a:spLocks noGrp="1"/>
          </p:cNvSpPr>
          <p:nvPr>
            <p:ph type="sldNum" sz="quarter" idx="12"/>
          </p:nvPr>
        </p:nvSpPr>
        <p:spPr/>
        <p:txBody>
          <a:bodyPr/>
          <a:lstStyle/>
          <a:p>
            <a:fld id="{C6839156-0AB0-4DF6-B272-47750D79F21E}" type="slidenum">
              <a:rPr lang="de-DE" smtClean="0"/>
              <a:t>182</a:t>
            </a:fld>
            <a:endParaRPr lang="de-DE"/>
          </a:p>
        </p:txBody>
      </p:sp>
    </p:spTree>
    <p:extLst>
      <p:ext uri="{BB962C8B-B14F-4D97-AF65-F5344CB8AC3E}">
        <p14:creationId xmlns:p14="http://schemas.microsoft.com/office/powerpoint/2010/main" val="38900957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r>
              <a:rPr lang="de-DE" sz="3600" kern="0" dirty="0">
                <a:latin typeface="Calibri" pitchFamily="34" charset="0"/>
                <a:ea typeface="ＭＳ Ｐゴシック" pitchFamily="-108" charset="-128"/>
                <a:cs typeface="Calibri" pitchFamily="34" charset="0"/>
              </a:rPr>
              <a:t>Verletzungsprüfung</a:t>
            </a:r>
            <a:endParaRPr lang="de-DE" sz="3600" dirty="0"/>
          </a:p>
        </p:txBody>
      </p:sp>
      <p:sp>
        <p:nvSpPr>
          <p:cNvPr id="3" name="Inhaltsplatzhalter 2"/>
          <p:cNvSpPr>
            <a:spLocks noGrp="1"/>
          </p:cNvSpPr>
          <p:nvPr>
            <p:ph idx="1"/>
          </p:nvPr>
        </p:nvSpPr>
        <p:spPr>
          <a:xfrm>
            <a:off x="457200" y="1600200"/>
            <a:ext cx="6491064" cy="4853136"/>
          </a:xfrm>
        </p:spPr>
        <p:txBody>
          <a:bodyPr>
            <a:noAutofit/>
          </a:bodyPr>
          <a:lstStyle/>
          <a:p>
            <a:pPr marL="0" lvl="0" indent="0" eaLnBrk="0" fontAlgn="base" hangingPunct="0">
              <a:lnSpc>
                <a:spcPct val="120000"/>
              </a:lnSpc>
              <a:spcBef>
                <a:spcPts val="0"/>
              </a:spcBef>
              <a:spcAft>
                <a:spcPct val="0"/>
              </a:spcAft>
              <a:buClr>
                <a:schemeClr val="tx1"/>
              </a:buClr>
              <a:buNone/>
              <a:defRPr/>
            </a:pPr>
            <a:r>
              <a:rPr lang="fr-FR" sz="2000" kern="0" dirty="0">
                <a:solidFill>
                  <a:srgbClr val="0D0D0D"/>
                </a:solidFill>
                <a:ea typeface="ＭＳ Ｐゴシック" pitchFamily="-108" charset="-128"/>
                <a:cs typeface="Calibri" pitchFamily="34" charset="0"/>
                <a:hlinkClick r:id="rId2"/>
              </a:rPr>
              <a:t>§14  </a:t>
            </a:r>
            <a:r>
              <a:rPr lang="fr-FR" sz="2000" kern="0" dirty="0" err="1">
                <a:solidFill>
                  <a:srgbClr val="0D0D0D"/>
                </a:solidFill>
                <a:ea typeface="ＭＳ Ｐゴシック" pitchFamily="-108" charset="-128"/>
                <a:cs typeface="Calibri" pitchFamily="34" charset="0"/>
                <a:hlinkClick r:id="rId2"/>
              </a:rPr>
              <a:t>PatG</a:t>
            </a:r>
            <a:r>
              <a:rPr lang="fr-FR" sz="2000" kern="0" dirty="0">
                <a:solidFill>
                  <a:srgbClr val="0D0D0D"/>
                </a:solidFill>
                <a:ea typeface="ＭＳ Ｐゴシック" pitchFamily="-108" charset="-128"/>
                <a:cs typeface="Calibri" pitchFamily="34" charset="0"/>
              </a:rPr>
              <a:t> und </a:t>
            </a:r>
            <a:r>
              <a:rPr lang="de-DE" sz="2000" kern="0" dirty="0">
                <a:solidFill>
                  <a:srgbClr val="0D0D0D"/>
                </a:solidFill>
                <a:ea typeface="ＭＳ Ｐゴシック" pitchFamily="-108" charset="-128"/>
                <a:cs typeface="Calibri" pitchFamily="34" charset="0"/>
                <a:hlinkClick r:id="rId3"/>
              </a:rPr>
              <a:t>Artikel 69 (1) EPÜ</a:t>
            </a:r>
            <a:r>
              <a:rPr lang="fr-FR" sz="2000" kern="0" dirty="0">
                <a:solidFill>
                  <a:srgbClr val="0D0D0D"/>
                </a:solidFill>
                <a:ea typeface="ＭＳ Ｐゴシック" pitchFamily="-108" charset="-128"/>
                <a:cs typeface="Calibri" pitchFamily="34" charset="0"/>
              </a:rPr>
              <a:t>: Schutzbereich</a:t>
            </a:r>
          </a:p>
          <a:p>
            <a:pPr marL="0" indent="0" eaLnBrk="0" fontAlgn="base" hangingPunct="0">
              <a:lnSpc>
                <a:spcPct val="120000"/>
              </a:lnSpc>
              <a:spcBef>
                <a:spcPts val="0"/>
              </a:spcBef>
              <a:spcAft>
                <a:spcPct val="0"/>
              </a:spcAft>
              <a:buClr>
                <a:schemeClr val="tx1"/>
              </a:buClr>
              <a:buNone/>
            </a:pPr>
            <a:endParaRPr lang="de-DE" sz="2000" kern="0" dirty="0">
              <a:solidFill>
                <a:srgbClr val="0D0D0D"/>
              </a:solidFill>
              <a:ea typeface="ＭＳ Ｐゴシック" pitchFamily="-108" charset="-128"/>
              <a:cs typeface="Calibri" pitchFamily="34" charset="0"/>
            </a:endParaRPr>
          </a:p>
          <a:p>
            <a:pPr marL="0" indent="0" eaLnBrk="0" fontAlgn="base" hangingPunct="0">
              <a:lnSpc>
                <a:spcPct val="120000"/>
              </a:lnSpc>
              <a:spcBef>
                <a:spcPts val="0"/>
              </a:spcBef>
              <a:spcAft>
                <a:spcPct val="0"/>
              </a:spcAft>
              <a:buClr>
                <a:schemeClr val="tx1"/>
              </a:buClr>
              <a:buNone/>
            </a:pPr>
            <a:r>
              <a:rPr lang="de-DE" sz="2000" kern="0" dirty="0">
                <a:solidFill>
                  <a:srgbClr val="0D0D0D"/>
                </a:solidFill>
                <a:ea typeface="ＭＳ Ｐゴシック" pitchFamily="-108" charset="-128"/>
                <a:cs typeface="Calibri" pitchFamily="34" charset="0"/>
              </a:rPr>
              <a:t>Der Schutzbereich des Patents und der Patentanmeldung  bzw. des europäischen Patents wird durch den Inhalt der Patentansprüche bestimmt. Die Beschreibung und die Zeichnungen sind jedoch zur Auslegung der Patentansprüche heranzuziehen.</a:t>
            </a:r>
          </a:p>
          <a:p>
            <a:pPr marL="0" lvl="0" indent="0" eaLnBrk="0" fontAlgn="base" hangingPunct="0">
              <a:lnSpc>
                <a:spcPct val="120000"/>
              </a:lnSpc>
              <a:spcBef>
                <a:spcPts val="0"/>
              </a:spcBef>
              <a:spcAft>
                <a:spcPct val="0"/>
              </a:spcAft>
              <a:buClr>
                <a:schemeClr val="tx1"/>
              </a:buClr>
              <a:buNone/>
              <a:defRPr/>
            </a:pPr>
            <a:endParaRPr lang="de-DE" sz="2000" kern="0" dirty="0">
              <a:solidFill>
                <a:srgbClr val="0D0D0D"/>
              </a:solidFill>
              <a:ea typeface="ＭＳ Ｐゴシック" pitchFamily="-108" charset="-128"/>
              <a:cs typeface="ＭＳ Ｐゴシック" pitchFamily="-108" charset="-128"/>
            </a:endParaRPr>
          </a:p>
          <a:p>
            <a:pPr marL="0" lvl="0" indent="0" eaLnBrk="0" fontAlgn="base" hangingPunct="0">
              <a:lnSpc>
                <a:spcPct val="120000"/>
              </a:lnSpc>
              <a:spcBef>
                <a:spcPts val="0"/>
              </a:spcBef>
              <a:spcAft>
                <a:spcPct val="0"/>
              </a:spcAft>
              <a:buClr>
                <a:schemeClr val="tx1"/>
              </a:buClr>
              <a:buNone/>
              <a:defRPr/>
            </a:pPr>
            <a:r>
              <a:rPr lang="de-DE" sz="2000" kern="0" dirty="0">
                <a:solidFill>
                  <a:srgbClr val="0D0D0D"/>
                </a:solidFill>
                <a:ea typeface="ＭＳ Ｐゴシック" pitchFamily="-108" charset="-128"/>
                <a:cs typeface="Calibri" pitchFamily="34" charset="0"/>
              </a:rPr>
              <a:t>Verletzung</a:t>
            </a:r>
            <a:r>
              <a:rPr lang="de-DE" sz="2000" kern="0" dirty="0">
                <a:solidFill>
                  <a:srgbClr val="0D0D0D"/>
                </a:solidFill>
                <a:ea typeface="ＭＳ Ｐゴシック" pitchFamily="-108" charset="-128"/>
                <a:cs typeface="ＭＳ Ｐゴシック" pitchFamily="-108" charset="-128"/>
              </a:rPr>
              <a:t> </a:t>
            </a:r>
          </a:p>
          <a:p>
            <a:pPr marL="0" lvl="0" eaLnBrk="0" fontAlgn="base" hangingPunct="0">
              <a:lnSpc>
                <a:spcPct val="120000"/>
              </a:lnSpc>
              <a:spcBef>
                <a:spcPts val="0"/>
              </a:spcBef>
              <a:spcAft>
                <a:spcPct val="0"/>
              </a:spcAft>
              <a:buClr>
                <a:schemeClr val="tx1"/>
              </a:buClr>
              <a:buFont typeface="Arial" charset="0"/>
              <a:buChar char="•"/>
              <a:defRPr/>
            </a:pPr>
            <a:r>
              <a:rPr lang="de-DE" sz="2000" kern="0" dirty="0">
                <a:solidFill>
                  <a:srgbClr val="0D0D0D"/>
                </a:solidFill>
                <a:ea typeface="ＭＳ Ｐゴシック" pitchFamily="-108" charset="-128"/>
                <a:cs typeface="Calibri" pitchFamily="34" charset="0"/>
              </a:rPr>
              <a:t>wortlautgemäß </a:t>
            </a:r>
          </a:p>
          <a:p>
            <a:pPr marL="0" lvl="0" eaLnBrk="0" fontAlgn="base" hangingPunct="0">
              <a:lnSpc>
                <a:spcPct val="120000"/>
              </a:lnSpc>
              <a:spcBef>
                <a:spcPts val="0"/>
              </a:spcBef>
              <a:spcAft>
                <a:spcPct val="0"/>
              </a:spcAft>
              <a:buClr>
                <a:schemeClr val="tx1"/>
              </a:buClr>
              <a:buFont typeface="Arial" charset="0"/>
              <a:buChar char="•"/>
              <a:defRPr/>
            </a:pPr>
            <a:r>
              <a:rPr lang="de-DE" sz="2000" kern="0" dirty="0">
                <a:solidFill>
                  <a:srgbClr val="0D0D0D"/>
                </a:solidFill>
                <a:ea typeface="ＭＳ Ｐゴシック" pitchFamily="-108" charset="-128"/>
                <a:cs typeface="Calibri" pitchFamily="34" charset="0"/>
              </a:rPr>
              <a:t>wortsinngemäß </a:t>
            </a:r>
          </a:p>
          <a:p>
            <a:pPr marL="0" lvl="0" eaLnBrk="0" fontAlgn="base" hangingPunct="0">
              <a:lnSpc>
                <a:spcPct val="120000"/>
              </a:lnSpc>
              <a:spcBef>
                <a:spcPts val="0"/>
              </a:spcBef>
              <a:spcAft>
                <a:spcPct val="0"/>
              </a:spcAft>
              <a:buClr>
                <a:schemeClr val="tx1"/>
              </a:buClr>
              <a:buFont typeface="Arial" charset="0"/>
              <a:buChar char="•"/>
              <a:defRPr/>
            </a:pPr>
            <a:r>
              <a:rPr lang="de-DE" sz="2000" kern="0" dirty="0">
                <a:solidFill>
                  <a:srgbClr val="0D0D0D"/>
                </a:solidFill>
                <a:ea typeface="ＭＳ Ｐゴシック" pitchFamily="-108" charset="-128"/>
                <a:cs typeface="Calibri" pitchFamily="34" charset="0"/>
              </a:rPr>
              <a:t>äquivalent</a:t>
            </a:r>
          </a:p>
          <a:p>
            <a:pPr marL="0" lvl="0" eaLnBrk="0" fontAlgn="base" hangingPunct="0">
              <a:lnSpc>
                <a:spcPct val="120000"/>
              </a:lnSpc>
              <a:spcBef>
                <a:spcPts val="0"/>
              </a:spcBef>
              <a:spcAft>
                <a:spcPct val="0"/>
              </a:spcAft>
              <a:buClr>
                <a:schemeClr val="tx1"/>
              </a:buClr>
              <a:buFont typeface="Arial" charset="0"/>
              <a:buChar char="•"/>
              <a:defRPr/>
            </a:pPr>
            <a:r>
              <a:rPr lang="de-DE" sz="2000" kern="0" dirty="0">
                <a:solidFill>
                  <a:srgbClr val="0D0D0D"/>
                </a:solidFill>
                <a:ea typeface="ＭＳ Ｐゴシック" pitchFamily="-108" charset="-128"/>
                <a:cs typeface="Calibri" pitchFamily="34" charset="0"/>
              </a:rPr>
              <a:t>erfinderische Abwandlung</a:t>
            </a:r>
          </a:p>
        </p:txBody>
      </p:sp>
      <p:sp>
        <p:nvSpPr>
          <p:cNvPr id="5" name="Foliennummernplatzhalter 4"/>
          <p:cNvSpPr>
            <a:spLocks noGrp="1"/>
          </p:cNvSpPr>
          <p:nvPr>
            <p:ph type="sldNum" sz="quarter" idx="12"/>
          </p:nvPr>
        </p:nvSpPr>
        <p:spPr/>
        <p:txBody>
          <a:bodyPr/>
          <a:lstStyle/>
          <a:p>
            <a:fld id="{C6839156-0AB0-4DF6-B272-47750D79F21E}" type="slidenum">
              <a:rPr lang="de-DE" smtClean="0"/>
              <a:t>183</a:t>
            </a:fld>
            <a:endParaRPr lang="de-DE"/>
          </a:p>
        </p:txBody>
      </p:sp>
    </p:spTree>
    <p:extLst>
      <p:ext uri="{BB962C8B-B14F-4D97-AF65-F5344CB8AC3E}">
        <p14:creationId xmlns:p14="http://schemas.microsoft.com/office/powerpoint/2010/main" val="416073956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1066130"/>
          </a:xfrm>
        </p:spPr>
        <p:txBody>
          <a:bodyPr>
            <a:normAutofit/>
          </a:bodyPr>
          <a:lstStyle/>
          <a:p>
            <a:r>
              <a:rPr lang="de-DE" sz="3600" dirty="0"/>
              <a:t>Entschädigung nach Offenlegung</a:t>
            </a:r>
          </a:p>
        </p:txBody>
      </p:sp>
      <p:sp>
        <p:nvSpPr>
          <p:cNvPr id="3" name="Inhaltsplatzhalter 2"/>
          <p:cNvSpPr>
            <a:spLocks noGrp="1"/>
          </p:cNvSpPr>
          <p:nvPr>
            <p:ph idx="1"/>
          </p:nvPr>
        </p:nvSpPr>
        <p:spPr>
          <a:xfrm>
            <a:off x="457200" y="1600200"/>
            <a:ext cx="6491064" cy="4660900"/>
          </a:xfrm>
        </p:spPr>
        <p:txBody>
          <a:bodyPr>
            <a:normAutofit/>
          </a:bodyPr>
          <a:lstStyle/>
          <a:p>
            <a:pPr marL="355600" lvl="0" indent="-355600">
              <a:buNone/>
            </a:pPr>
            <a:r>
              <a:rPr lang="de-DE" sz="2000" kern="0" dirty="0">
                <a:ea typeface="ＭＳ Ｐゴシック" pitchFamily="-108" charset="-128"/>
                <a:cs typeface="Calibri" pitchFamily="34" charset="0"/>
                <a:hlinkClick r:id="rId2"/>
              </a:rPr>
              <a:t>§ 33 PatG</a:t>
            </a:r>
            <a:endParaRPr lang="de-DE" sz="2000" kern="0" dirty="0">
              <a:ea typeface="ＭＳ Ｐゴシック" pitchFamily="-108" charset="-128"/>
              <a:cs typeface="Calibri" pitchFamily="34" charset="0"/>
            </a:endParaRPr>
          </a:p>
          <a:p>
            <a:pPr marL="0" indent="0">
              <a:buAutoNum type="arabicParenBoth"/>
            </a:pPr>
            <a:r>
              <a:rPr lang="de-DE" sz="2000" dirty="0"/>
              <a:t> Von der Veröffentlichung des Hinweises gemäß § 32 Abs. 5 an kann der Anmelder von demjenigen, der den Gegenstand der Anmeldung benutzt hat, obwohl er wusste oder wissen musste, dass die von ihm benutzte Erfindung Gegenstand der Anmeldung war, eine nach den Umständen </a:t>
            </a:r>
            <a:r>
              <a:rPr lang="de-DE" sz="2000" b="1" dirty="0"/>
              <a:t>angemessene Entschädigung </a:t>
            </a:r>
            <a:r>
              <a:rPr lang="de-DE" sz="2000" dirty="0"/>
              <a:t>verlangen; weitergehende Ansprüche sind ausgeschlossen.</a:t>
            </a:r>
          </a:p>
          <a:p>
            <a:pPr marL="355600" indent="-355600">
              <a:buNone/>
            </a:pPr>
            <a:endParaRPr lang="de-DE" sz="2000" dirty="0"/>
          </a:p>
          <a:p>
            <a:pPr marL="0" indent="0">
              <a:buNone/>
            </a:pPr>
            <a:r>
              <a:rPr lang="de-DE" sz="2000" dirty="0"/>
              <a:t>(2) Der Anspruch besteht nicht, wenn der Gegenstand der Anmeldung offensichtlich nicht patentfähig ist.</a:t>
            </a:r>
          </a:p>
          <a:p>
            <a:pPr marL="0" indent="0">
              <a:buNone/>
            </a:pPr>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184</a:t>
            </a:fld>
            <a:endParaRPr lang="de-DE"/>
          </a:p>
        </p:txBody>
      </p:sp>
    </p:spTree>
    <p:extLst>
      <p:ext uri="{BB962C8B-B14F-4D97-AF65-F5344CB8AC3E}">
        <p14:creationId xmlns:p14="http://schemas.microsoft.com/office/powerpoint/2010/main" val="94433250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lvl="0"/>
            <a:r>
              <a:rPr lang="de-DE" dirty="0"/>
              <a:t>Ansprüche aus einem Patent</a:t>
            </a:r>
          </a:p>
        </p:txBody>
      </p:sp>
      <p:sp>
        <p:nvSpPr>
          <p:cNvPr id="3" name="Inhaltsplatzhalter 2"/>
          <p:cNvSpPr>
            <a:spLocks noGrp="1"/>
          </p:cNvSpPr>
          <p:nvPr>
            <p:ph idx="1"/>
          </p:nvPr>
        </p:nvSpPr>
        <p:spPr>
          <a:xfrm>
            <a:off x="457200" y="1412776"/>
            <a:ext cx="6491064" cy="4937224"/>
          </a:xfrm>
        </p:spPr>
        <p:txBody>
          <a:bodyPr>
            <a:normAutofit fontScale="55000" lnSpcReduction="20000"/>
          </a:bodyPr>
          <a:lstStyle/>
          <a:p>
            <a:pPr eaLnBrk="0" fontAlgn="base" hangingPunct="0">
              <a:lnSpc>
                <a:spcPct val="120000"/>
              </a:lnSpc>
              <a:spcAft>
                <a:spcPct val="0"/>
              </a:spcAft>
              <a:buClr>
                <a:schemeClr val="tx1"/>
              </a:buClr>
              <a:defRPr/>
            </a:pPr>
            <a:r>
              <a:rPr lang="de-DE" sz="4200" dirty="0">
                <a:solidFill>
                  <a:srgbClr val="0D0D0D"/>
                </a:solidFill>
                <a:cs typeface="Calibri" pitchFamily="34" charset="0"/>
                <a:hlinkClick r:id="rId2"/>
              </a:rPr>
              <a:t>Unterlassung, und Schadenersatz</a:t>
            </a:r>
            <a:endParaRPr lang="de-DE" sz="4200" dirty="0">
              <a:solidFill>
                <a:srgbClr val="0D0D0D"/>
              </a:solidFill>
              <a:cs typeface="Calibri" pitchFamily="34" charset="0"/>
            </a:endParaRPr>
          </a:p>
          <a:p>
            <a:pPr eaLnBrk="0" fontAlgn="base" hangingPunct="0">
              <a:lnSpc>
                <a:spcPct val="120000"/>
              </a:lnSpc>
              <a:spcAft>
                <a:spcPct val="0"/>
              </a:spcAft>
              <a:buClr>
                <a:schemeClr val="tx1"/>
              </a:buClr>
              <a:defRPr/>
            </a:pPr>
            <a:r>
              <a:rPr lang="de-DE" sz="4200" dirty="0">
                <a:solidFill>
                  <a:srgbClr val="0D0D0D"/>
                </a:solidFill>
                <a:cs typeface="Calibri" pitchFamily="34" charset="0"/>
                <a:hlinkClick r:id="rId3"/>
              </a:rPr>
              <a:t>Vernichtung</a:t>
            </a:r>
            <a:endParaRPr lang="de-DE" sz="4200" dirty="0">
              <a:solidFill>
                <a:srgbClr val="0D0D0D"/>
              </a:solidFill>
              <a:cs typeface="Calibri" pitchFamily="34" charset="0"/>
            </a:endParaRPr>
          </a:p>
          <a:p>
            <a:pPr eaLnBrk="0" fontAlgn="base" hangingPunct="0">
              <a:lnSpc>
                <a:spcPct val="120000"/>
              </a:lnSpc>
              <a:spcAft>
                <a:spcPct val="0"/>
              </a:spcAft>
              <a:buClr>
                <a:schemeClr val="tx1"/>
              </a:buClr>
              <a:defRPr/>
            </a:pPr>
            <a:r>
              <a:rPr lang="de-DE" sz="4200" dirty="0">
                <a:solidFill>
                  <a:srgbClr val="0D0D0D"/>
                </a:solidFill>
                <a:cs typeface="Calibri" pitchFamily="34" charset="0"/>
                <a:hlinkClick r:id="rId4"/>
              </a:rPr>
              <a:t>Auskunft über Herkunft und Vertriebsweg</a:t>
            </a:r>
            <a:r>
              <a:rPr lang="de-DE" sz="4200" dirty="0">
                <a:solidFill>
                  <a:srgbClr val="0D0D0D"/>
                </a:solidFill>
                <a:cs typeface="Calibri" pitchFamily="34" charset="0"/>
              </a:rPr>
              <a:t> </a:t>
            </a:r>
          </a:p>
          <a:p>
            <a:pPr eaLnBrk="0" fontAlgn="base" hangingPunct="0">
              <a:lnSpc>
                <a:spcPct val="120000"/>
              </a:lnSpc>
              <a:spcAft>
                <a:spcPct val="0"/>
              </a:spcAft>
              <a:buClr>
                <a:schemeClr val="tx1"/>
              </a:buClr>
              <a:defRPr/>
            </a:pPr>
            <a:r>
              <a:rPr lang="de-DE" sz="4200" dirty="0">
                <a:hlinkClick r:id="rId5"/>
              </a:rPr>
              <a:t>Vorlage einer Urkunde oder Besichtigung einer Sache </a:t>
            </a:r>
            <a:endParaRPr lang="de-DE" sz="4200" dirty="0"/>
          </a:p>
          <a:p>
            <a:pPr eaLnBrk="0" fontAlgn="base" hangingPunct="0">
              <a:lnSpc>
                <a:spcPct val="120000"/>
              </a:lnSpc>
              <a:spcAft>
                <a:spcPct val="0"/>
              </a:spcAft>
              <a:buClr>
                <a:schemeClr val="tx1"/>
              </a:buClr>
              <a:defRPr/>
            </a:pPr>
            <a:r>
              <a:rPr lang="de-DE" sz="4200" dirty="0">
                <a:hlinkClick r:id="rId6"/>
              </a:rPr>
              <a:t>Vorlage von Bank-, Finanz- oder Handelsunterlagen </a:t>
            </a:r>
            <a:endParaRPr lang="de-DE" sz="4200" dirty="0"/>
          </a:p>
          <a:p>
            <a:pPr eaLnBrk="0" fontAlgn="base" hangingPunct="0">
              <a:lnSpc>
                <a:spcPct val="120000"/>
              </a:lnSpc>
              <a:spcAft>
                <a:spcPct val="0"/>
              </a:spcAft>
              <a:buClr>
                <a:schemeClr val="tx1"/>
              </a:buClr>
              <a:defRPr/>
            </a:pPr>
            <a:r>
              <a:rPr lang="de-DE" sz="4200" dirty="0">
                <a:hlinkClick r:id="rId7"/>
              </a:rPr>
              <a:t>Urteil auf Kosten der unterliegenden Partei öffentlich bekannt machen</a:t>
            </a:r>
            <a:endParaRPr lang="de-DE" sz="4200" dirty="0"/>
          </a:p>
          <a:p>
            <a:pPr eaLnBrk="0" fontAlgn="base" hangingPunct="0">
              <a:lnSpc>
                <a:spcPct val="120000"/>
              </a:lnSpc>
              <a:spcAft>
                <a:spcPct val="0"/>
              </a:spcAft>
              <a:buClr>
                <a:schemeClr val="tx1"/>
              </a:buClr>
              <a:defRPr/>
            </a:pPr>
            <a:r>
              <a:rPr lang="de-DE" sz="4200" dirty="0">
                <a:hlinkClick r:id="rId8"/>
              </a:rPr>
              <a:t>Beschlagnahme durch die Zollbehörde</a:t>
            </a:r>
            <a:endParaRPr lang="de-DE" sz="4200" dirty="0"/>
          </a:p>
          <a:p>
            <a:pPr eaLnBrk="0" fontAlgn="base" hangingPunct="0">
              <a:lnSpc>
                <a:spcPct val="120000"/>
              </a:lnSpc>
              <a:spcAft>
                <a:spcPct val="0"/>
              </a:spcAft>
              <a:buClr>
                <a:schemeClr val="tx1"/>
              </a:buClr>
              <a:defRPr/>
            </a:pPr>
            <a:r>
              <a:rPr lang="de-DE" sz="4200" dirty="0">
                <a:solidFill>
                  <a:srgbClr val="0D0D0D"/>
                </a:solidFill>
                <a:cs typeface="Calibri" pitchFamily="34" charset="0"/>
                <a:hlinkClick r:id="rId2"/>
              </a:rPr>
              <a:t>Beweiserleichterung bei Verfahrenspatenten</a:t>
            </a:r>
            <a:endParaRPr lang="de-DE" sz="4200" dirty="0">
              <a:solidFill>
                <a:srgbClr val="0D0D0D"/>
              </a:solidFill>
              <a:cs typeface="Calibri" pitchFamily="34" charset="0"/>
            </a:endParaRPr>
          </a:p>
          <a:p>
            <a:pPr marL="0" indent="0">
              <a:buNone/>
            </a:pPr>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185</a:t>
            </a:fld>
            <a:endParaRPr lang="de-DE"/>
          </a:p>
        </p:txBody>
      </p:sp>
    </p:spTree>
    <p:extLst>
      <p:ext uri="{BB962C8B-B14F-4D97-AF65-F5344CB8AC3E}">
        <p14:creationId xmlns:p14="http://schemas.microsoft.com/office/powerpoint/2010/main" val="125559328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Unterlassung und Schadensersatz</a:t>
            </a:r>
          </a:p>
        </p:txBody>
      </p:sp>
      <p:sp>
        <p:nvSpPr>
          <p:cNvPr id="3" name="Inhaltsplatzhalter 2"/>
          <p:cNvSpPr>
            <a:spLocks noGrp="1"/>
          </p:cNvSpPr>
          <p:nvPr>
            <p:ph idx="1"/>
          </p:nvPr>
        </p:nvSpPr>
        <p:spPr>
          <a:xfrm>
            <a:off x="457200" y="1460500"/>
            <a:ext cx="6743700" cy="4610100"/>
          </a:xfrm>
        </p:spPr>
        <p:txBody>
          <a:bodyPr>
            <a:normAutofit/>
          </a:bodyPr>
          <a:lstStyle/>
          <a:p>
            <a:pPr marL="0" lvl="0" indent="0" eaLnBrk="0" fontAlgn="base" hangingPunct="0">
              <a:lnSpc>
                <a:spcPct val="80000"/>
              </a:lnSpc>
              <a:spcAft>
                <a:spcPct val="0"/>
              </a:spcAft>
              <a:buClr>
                <a:schemeClr val="tx1"/>
              </a:buClr>
              <a:buNone/>
              <a:defRPr/>
            </a:pPr>
            <a:r>
              <a:rPr lang="de-DE" sz="2000" dirty="0">
                <a:solidFill>
                  <a:srgbClr val="0D0D0D"/>
                </a:solidFill>
                <a:cs typeface="Calibri" pitchFamily="34" charset="0"/>
                <a:hlinkClick r:id="rId2"/>
              </a:rPr>
              <a:t>§ 139</a:t>
            </a:r>
            <a:endParaRPr lang="de-DE" sz="2000" dirty="0">
              <a:solidFill>
                <a:srgbClr val="0D0D0D"/>
              </a:solidFill>
              <a:cs typeface="Calibri" pitchFamily="34" charset="0"/>
            </a:endParaRPr>
          </a:p>
          <a:p>
            <a:pPr marL="0" indent="0">
              <a:buNone/>
            </a:pPr>
            <a:r>
              <a:rPr lang="de-DE" sz="2000" dirty="0"/>
              <a:t>(1) Wer entgegen den §§ 9 bis 13 eine patentierte Erfindung benutzt, kann von dem Verletzten bei Wiederholungsgefahr auf </a:t>
            </a:r>
            <a:r>
              <a:rPr lang="de-DE" sz="2000" b="1" dirty="0"/>
              <a:t>Unterlassung</a:t>
            </a:r>
            <a:r>
              <a:rPr lang="de-DE" sz="2000" dirty="0"/>
              <a:t> in Anspruch genommen werden. …</a:t>
            </a:r>
          </a:p>
          <a:p>
            <a:pPr marL="0" indent="0">
              <a:buNone/>
            </a:pPr>
            <a:endParaRPr lang="de-DE" sz="2000" dirty="0"/>
          </a:p>
          <a:p>
            <a:pPr marL="0" indent="0">
              <a:buNone/>
            </a:pPr>
            <a:r>
              <a:rPr lang="de-DE" sz="2000" dirty="0"/>
              <a:t>(2) Wer die Handlung vorsätzlich oder fahrlässig vornimmt, ist dem Verletzten zum Ersatz des daraus entstehenden </a:t>
            </a:r>
            <a:r>
              <a:rPr lang="de-DE" sz="2000" b="1" dirty="0"/>
              <a:t>Schadens </a:t>
            </a:r>
            <a:r>
              <a:rPr lang="de-DE" sz="2000" dirty="0"/>
              <a:t>verpflichtet. Bei der Bemessung des Schadensersatzes kann auch der </a:t>
            </a:r>
            <a:r>
              <a:rPr lang="de-DE" sz="2000" b="1" dirty="0"/>
              <a:t>Gewinn</a:t>
            </a:r>
            <a:r>
              <a:rPr lang="de-DE" sz="2000" dirty="0"/>
              <a:t>, den der Verletzer durch die Verletzung des Rechts erzielt hat, berücksichtigt werden. Der Schadensersatzanspruch kann auch auf der Grundlage des Betrages berechnet werden, den der Verletzer als </a:t>
            </a:r>
            <a:r>
              <a:rPr lang="de-DE" sz="2000" b="1" dirty="0"/>
              <a:t>angemessene Vergütung </a:t>
            </a:r>
            <a:r>
              <a:rPr lang="de-DE" sz="2000" dirty="0"/>
              <a:t>hätte entrichten müssen, wenn er die Erlaubnis zur Benutzung der Erfindung eingeholt hätte.</a:t>
            </a:r>
          </a:p>
        </p:txBody>
      </p:sp>
    </p:spTree>
    <p:extLst>
      <p:ext uri="{BB962C8B-B14F-4D97-AF65-F5344CB8AC3E}">
        <p14:creationId xmlns:p14="http://schemas.microsoft.com/office/powerpoint/2010/main" val="308799582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kern="0" dirty="0">
                <a:latin typeface="Calibri" pitchFamily="34" charset="0"/>
                <a:ea typeface="ＭＳ Ｐゴシック" pitchFamily="-108" charset="-128"/>
                <a:cs typeface="Calibri" pitchFamily="34" charset="0"/>
              </a:rPr>
              <a:t>Vernichtungsanspruch</a:t>
            </a:r>
            <a:endParaRPr lang="de-DE" sz="2200" dirty="0"/>
          </a:p>
        </p:txBody>
      </p:sp>
      <p:sp>
        <p:nvSpPr>
          <p:cNvPr id="3" name="Inhaltsplatzhalter 2"/>
          <p:cNvSpPr>
            <a:spLocks noGrp="1"/>
          </p:cNvSpPr>
          <p:nvPr>
            <p:ph idx="1"/>
          </p:nvPr>
        </p:nvSpPr>
        <p:spPr>
          <a:xfrm>
            <a:off x="457200" y="1282700"/>
            <a:ext cx="6705600" cy="5283200"/>
          </a:xfrm>
        </p:spPr>
        <p:txBody>
          <a:bodyPr>
            <a:noAutofit/>
          </a:bodyPr>
          <a:lstStyle/>
          <a:p>
            <a:pPr marL="3175" indent="0" eaLnBrk="0" fontAlgn="base" hangingPunct="0">
              <a:spcAft>
                <a:spcPct val="0"/>
              </a:spcAft>
              <a:buClr>
                <a:schemeClr val="tx1"/>
              </a:buClr>
              <a:buNone/>
            </a:pPr>
            <a:r>
              <a:rPr lang="de-DE" sz="2000" dirty="0">
                <a:solidFill>
                  <a:srgbClr val="0D0D0D"/>
                </a:solidFill>
                <a:cs typeface="Calibri" pitchFamily="34" charset="0"/>
                <a:hlinkClick r:id="rId2"/>
              </a:rPr>
              <a:t>§ 140a</a:t>
            </a:r>
            <a:endParaRPr lang="de-DE" sz="2000" dirty="0">
              <a:solidFill>
                <a:srgbClr val="0D0D0D"/>
              </a:solidFill>
              <a:cs typeface="Calibri" pitchFamily="34" charset="0"/>
            </a:endParaRPr>
          </a:p>
          <a:p>
            <a:pPr marL="0" indent="0">
              <a:buNone/>
            </a:pPr>
            <a:r>
              <a:rPr lang="de-DE" sz="2000" dirty="0"/>
              <a:t>(1) Wer entgegen den §§ 9 bis 13 eine patentierte Erfindung benutzt, kann von dem Verletzten auf </a:t>
            </a:r>
            <a:r>
              <a:rPr lang="de-DE" sz="2000" b="1" dirty="0"/>
              <a:t>Vernichtung</a:t>
            </a:r>
            <a:r>
              <a:rPr lang="de-DE" sz="2000" dirty="0"/>
              <a:t> der im Besitz oder Eigentum des Verletzers befindlichen Erzeugnisse, die Gegenstand des Patents sind, in Anspruch genommen werden. Satz 1 ist auch anzuwenden, wenn es sich um Erzeugnisse handelt, die durch ein Verfahren, das Gegenstand des Patents ist, unmittelbar hergestellt worden sind.</a:t>
            </a:r>
          </a:p>
          <a:p>
            <a:pPr marL="0" indent="0">
              <a:buNone/>
            </a:pPr>
            <a:r>
              <a:rPr lang="de-DE" sz="2000" dirty="0"/>
              <a:t>(2) …</a:t>
            </a:r>
          </a:p>
          <a:p>
            <a:pPr marL="0" indent="0">
              <a:buNone/>
            </a:pPr>
            <a:endParaRPr lang="de-DE" sz="2000" dirty="0"/>
          </a:p>
          <a:p>
            <a:pPr marL="0" indent="0">
              <a:buNone/>
            </a:pPr>
            <a:r>
              <a:rPr lang="de-DE" sz="2000" dirty="0"/>
              <a:t>(3) Wer entgegen den §§ 9 bis 13 eine patentierte Erfindung benutzt, kann von dem Verletzten auf </a:t>
            </a:r>
            <a:r>
              <a:rPr lang="de-DE" sz="2000" b="1" dirty="0"/>
              <a:t>Rückruf der Erzeugnisse</a:t>
            </a:r>
            <a:r>
              <a:rPr lang="de-DE" sz="2000" dirty="0"/>
              <a:t>, die Gegenstand des Patents sind, oder auf deren endgültiges Entfernen aus den Vertriebswegen in Anspruch genommen werden. …</a:t>
            </a:r>
          </a:p>
        </p:txBody>
      </p:sp>
    </p:spTree>
    <p:extLst>
      <p:ext uri="{BB962C8B-B14F-4D97-AF65-F5344CB8AC3E}">
        <p14:creationId xmlns:p14="http://schemas.microsoft.com/office/powerpoint/2010/main" val="110787542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2600" y="266700"/>
            <a:ext cx="6491064" cy="546100"/>
          </a:xfrm>
        </p:spPr>
        <p:txBody>
          <a:bodyPr>
            <a:normAutofit fontScale="90000"/>
          </a:bodyPr>
          <a:lstStyle/>
          <a:p>
            <a:r>
              <a:rPr lang="de-DE" dirty="0"/>
              <a:t>Auskunftsanspruch</a:t>
            </a:r>
          </a:p>
        </p:txBody>
      </p:sp>
      <p:sp>
        <p:nvSpPr>
          <p:cNvPr id="3" name="Inhaltsplatzhalter 2"/>
          <p:cNvSpPr>
            <a:spLocks noGrp="1"/>
          </p:cNvSpPr>
          <p:nvPr>
            <p:ph idx="1"/>
          </p:nvPr>
        </p:nvSpPr>
        <p:spPr>
          <a:xfrm>
            <a:off x="304800" y="1016000"/>
            <a:ext cx="6959600" cy="5321300"/>
          </a:xfrm>
        </p:spPr>
        <p:txBody>
          <a:bodyPr>
            <a:noAutofit/>
          </a:bodyPr>
          <a:lstStyle/>
          <a:p>
            <a:pPr marL="3175" lvl="0" indent="0" eaLnBrk="0" fontAlgn="base" hangingPunct="0">
              <a:spcAft>
                <a:spcPct val="0"/>
              </a:spcAft>
              <a:buClr>
                <a:schemeClr val="tx1"/>
              </a:buClr>
              <a:buNone/>
              <a:defRPr/>
            </a:pPr>
            <a:r>
              <a:rPr lang="de-DE" sz="2000" dirty="0">
                <a:solidFill>
                  <a:srgbClr val="0D0D0D"/>
                </a:solidFill>
                <a:cs typeface="Calibri" pitchFamily="34" charset="0"/>
                <a:hlinkClick r:id="rId2"/>
              </a:rPr>
              <a:t>§ 140b</a:t>
            </a:r>
            <a:endParaRPr lang="de-DE" sz="2000" kern="0" dirty="0">
              <a:solidFill>
                <a:srgbClr val="0D0D0D"/>
              </a:solidFill>
              <a:ea typeface="ＭＳ Ｐゴシック" pitchFamily="-108" charset="-128"/>
              <a:cs typeface="ＭＳ Ｐゴシック" pitchFamily="-108" charset="-128"/>
            </a:endParaRPr>
          </a:p>
          <a:p>
            <a:pPr marL="3175" lvl="0" indent="0" eaLnBrk="0" fontAlgn="base" hangingPunct="0">
              <a:spcAft>
                <a:spcPct val="0"/>
              </a:spcAft>
              <a:buClr>
                <a:schemeClr val="tx1"/>
              </a:buClr>
              <a:buFont typeface="+mj-lt"/>
              <a:buAutoNum type="arabicParenBoth"/>
              <a:defRPr/>
            </a:pPr>
            <a:r>
              <a:rPr lang="de-DE" sz="2000" dirty="0">
                <a:solidFill>
                  <a:srgbClr val="0D0D0D"/>
                </a:solidFill>
                <a:cs typeface="Calibri" pitchFamily="34" charset="0"/>
              </a:rPr>
              <a:t> Wer entgegen den §§ 9 bis 13 eine patentierte Erfindung benutzt, kann vom Verletzten auf unverzügliche </a:t>
            </a:r>
            <a:r>
              <a:rPr lang="de-DE" sz="2000" b="1" dirty="0">
                <a:solidFill>
                  <a:srgbClr val="0D0D0D"/>
                </a:solidFill>
                <a:cs typeface="Calibri" pitchFamily="34" charset="0"/>
              </a:rPr>
              <a:t>Auskunft </a:t>
            </a:r>
            <a:r>
              <a:rPr lang="de-DE" sz="2000" dirty="0">
                <a:solidFill>
                  <a:srgbClr val="0D0D0D"/>
                </a:solidFill>
                <a:cs typeface="Calibri" pitchFamily="34" charset="0"/>
              </a:rPr>
              <a:t>über die </a:t>
            </a:r>
            <a:r>
              <a:rPr lang="de-DE" sz="2000" b="1" dirty="0">
                <a:solidFill>
                  <a:srgbClr val="0D0D0D"/>
                </a:solidFill>
                <a:cs typeface="Calibri" pitchFamily="34" charset="0"/>
              </a:rPr>
              <a:t>Herkunft </a:t>
            </a:r>
            <a:r>
              <a:rPr lang="de-DE" sz="2000" dirty="0">
                <a:solidFill>
                  <a:srgbClr val="0D0D0D"/>
                </a:solidFill>
                <a:cs typeface="Calibri" pitchFamily="34" charset="0"/>
              </a:rPr>
              <a:t>und den </a:t>
            </a:r>
            <a:r>
              <a:rPr lang="de-DE" sz="2000" b="1" dirty="0">
                <a:solidFill>
                  <a:srgbClr val="0D0D0D"/>
                </a:solidFill>
                <a:cs typeface="Calibri" pitchFamily="34" charset="0"/>
              </a:rPr>
              <a:t>Vertriebsweg</a:t>
            </a:r>
            <a:r>
              <a:rPr lang="de-DE" sz="2000" dirty="0">
                <a:solidFill>
                  <a:srgbClr val="0D0D0D"/>
                </a:solidFill>
                <a:cs typeface="Calibri" pitchFamily="34" charset="0"/>
              </a:rPr>
              <a:t> der benutzten Erzeugnisse in Anspruch genommen werden.</a:t>
            </a:r>
          </a:p>
          <a:p>
            <a:pPr marL="3175" indent="0">
              <a:buAutoNum type="arabicParenBoth" startAt="2"/>
            </a:pPr>
            <a:r>
              <a:rPr lang="de-DE" sz="2000" dirty="0"/>
              <a:t> …</a:t>
            </a:r>
          </a:p>
          <a:p>
            <a:pPr marL="3175" indent="0">
              <a:buAutoNum type="arabicParenBoth" startAt="2"/>
            </a:pPr>
            <a:endParaRPr lang="de-DE" sz="2000" dirty="0"/>
          </a:p>
          <a:p>
            <a:pPr marL="3175" indent="-3175">
              <a:buAutoNum type="arabicParenBoth" startAt="3"/>
            </a:pPr>
            <a:r>
              <a:rPr lang="de-DE" sz="2000" dirty="0"/>
              <a:t> Der zur Auskunft Verpflichtete hat Angaben zu machen über </a:t>
            </a:r>
          </a:p>
          <a:p>
            <a:pPr marL="0" indent="0">
              <a:buNone/>
            </a:pPr>
            <a:r>
              <a:rPr lang="de-DE" sz="2000" dirty="0"/>
              <a:t>1. </a:t>
            </a:r>
            <a:r>
              <a:rPr lang="de-DE" sz="2000" b="1" dirty="0"/>
              <a:t>Namen und Anschrift der Hersteller, Lieferanten und anderer Vorbesitzer </a:t>
            </a:r>
            <a:r>
              <a:rPr lang="de-DE" sz="2000" dirty="0"/>
              <a:t>der Erzeugnisse oder der Nutzer der Dienstleistungen sowie der gewerblichen Abnehmer und Verkaufsstellen, für die sie bestimmt waren, und</a:t>
            </a:r>
          </a:p>
          <a:p>
            <a:pPr marL="0" indent="0">
              <a:buNone/>
            </a:pPr>
            <a:r>
              <a:rPr lang="de-DE" sz="2000" dirty="0"/>
              <a:t>2. die </a:t>
            </a:r>
            <a:r>
              <a:rPr lang="de-DE" sz="2000" b="1" dirty="0"/>
              <a:t>Menge</a:t>
            </a:r>
            <a:r>
              <a:rPr lang="de-DE" sz="2000" dirty="0"/>
              <a:t> der hergestellten, ausgelieferten, erhaltenen oder bestellten Erzeugnisse sowie über die Preise, die für die betreffenden Erzeugnisse oder Dienstleistungen bezahlt wurden.</a:t>
            </a:r>
          </a:p>
        </p:txBody>
      </p:sp>
    </p:spTree>
    <p:extLst>
      <p:ext uri="{BB962C8B-B14F-4D97-AF65-F5344CB8AC3E}">
        <p14:creationId xmlns:p14="http://schemas.microsoft.com/office/powerpoint/2010/main" val="228080165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Lizenzvertrag erster Teil</a:t>
            </a:r>
          </a:p>
        </p:txBody>
      </p:sp>
      <p:sp>
        <p:nvSpPr>
          <p:cNvPr id="3" name="Inhaltsplatzhalter 2"/>
          <p:cNvSpPr>
            <a:spLocks noGrp="1"/>
          </p:cNvSpPr>
          <p:nvPr>
            <p:ph idx="1"/>
          </p:nvPr>
        </p:nvSpPr>
        <p:spPr>
          <a:xfrm>
            <a:off x="457200" y="1155700"/>
            <a:ext cx="6629400" cy="5194300"/>
          </a:xfrm>
        </p:spPr>
        <p:txBody>
          <a:bodyPr>
            <a:normAutofit/>
          </a:bodyPr>
          <a:lstStyle/>
          <a:p>
            <a:pPr marL="355600" lvl="0" indent="-355600" eaLnBrk="0" fontAlgn="base" hangingPunct="0">
              <a:lnSpc>
                <a:spcPct val="120000"/>
              </a:lnSpc>
              <a:spcAft>
                <a:spcPct val="0"/>
              </a:spcAft>
              <a:buClr>
                <a:schemeClr val="tx1"/>
              </a:buClr>
              <a:buFont typeface="Arial" charset="0"/>
              <a:buAutoNum type="arabicPeriod"/>
              <a:defRPr/>
            </a:pPr>
            <a:r>
              <a:rPr lang="de-DE" sz="2200" kern="0" dirty="0">
                <a:solidFill>
                  <a:srgbClr val="0D0D0D"/>
                </a:solidFill>
                <a:latin typeface="Calibri" pitchFamily="34" charset="0"/>
                <a:ea typeface="ＭＳ Ｐゴシック" pitchFamily="-108" charset="-128"/>
                <a:cs typeface="Calibri" pitchFamily="34" charset="0"/>
              </a:rPr>
              <a:t>Namen und Anschriften des Lizenzgebers und des Lizenz-nehmers unter Angabe der gesetzlichen Vertretungsverhältnisse</a:t>
            </a:r>
          </a:p>
          <a:p>
            <a:pPr marL="355600" lvl="0" indent="-355600" eaLnBrk="0" fontAlgn="base" hangingPunct="0">
              <a:lnSpc>
                <a:spcPct val="120000"/>
              </a:lnSpc>
              <a:spcAft>
                <a:spcPct val="0"/>
              </a:spcAft>
              <a:buClr>
                <a:schemeClr val="tx1"/>
              </a:buClr>
              <a:buFont typeface="Arial" charset="0"/>
              <a:buAutoNum type="arabicPeriod"/>
              <a:defRPr/>
            </a:pPr>
            <a:r>
              <a:rPr lang="de-DE" sz="2200" kern="0" dirty="0">
                <a:solidFill>
                  <a:srgbClr val="0D0D0D"/>
                </a:solidFill>
                <a:latin typeface="Calibri" pitchFamily="34" charset="0"/>
                <a:ea typeface="ＭＳ Ｐゴシック" pitchFamily="-108" charset="-128"/>
                <a:cs typeface="Calibri" pitchFamily="34" charset="0"/>
              </a:rPr>
              <a:t>Präambel zur Beschreibung des Vertragszweckes</a:t>
            </a:r>
          </a:p>
          <a:p>
            <a:pPr marL="355600" lvl="0" indent="-355600" eaLnBrk="0" fontAlgn="base" hangingPunct="0">
              <a:lnSpc>
                <a:spcPct val="120000"/>
              </a:lnSpc>
              <a:spcAft>
                <a:spcPct val="0"/>
              </a:spcAft>
              <a:buClr>
                <a:schemeClr val="tx1"/>
              </a:buClr>
              <a:buFont typeface="Arial" charset="0"/>
              <a:buAutoNum type="arabicPeriod"/>
              <a:defRPr/>
            </a:pPr>
            <a:r>
              <a:rPr lang="de-DE" sz="2200" kern="0" dirty="0">
                <a:solidFill>
                  <a:srgbClr val="0D0D0D"/>
                </a:solidFill>
                <a:latin typeface="Calibri" pitchFamily="34" charset="0"/>
                <a:ea typeface="ＭＳ Ｐゴシック" pitchFamily="-108" charset="-128"/>
                <a:cs typeface="Calibri" pitchFamily="34" charset="0"/>
              </a:rPr>
              <a:t>Vertragsgegenstand (Patente, Know-how, Marken)</a:t>
            </a:r>
          </a:p>
          <a:p>
            <a:pPr marL="355600" lvl="0" indent="-355600" eaLnBrk="0" fontAlgn="base" hangingPunct="0">
              <a:lnSpc>
                <a:spcPct val="120000"/>
              </a:lnSpc>
              <a:spcAft>
                <a:spcPct val="0"/>
              </a:spcAft>
              <a:buClr>
                <a:schemeClr val="tx1"/>
              </a:buClr>
              <a:buFont typeface="Arial" charset="0"/>
              <a:buAutoNum type="arabicPeriod" startAt="4"/>
              <a:defRPr/>
            </a:pPr>
            <a:r>
              <a:rPr lang="de-DE" sz="2200" kern="0" dirty="0">
                <a:solidFill>
                  <a:srgbClr val="0D0D0D"/>
                </a:solidFill>
                <a:latin typeface="Calibri" pitchFamily="34" charset="0"/>
                <a:ea typeface="ＭＳ Ｐゴシック" pitchFamily="-108" charset="-128"/>
                <a:cs typeface="Calibri" pitchFamily="34" charset="0"/>
              </a:rPr>
              <a:t>Vertragsprodukte und Vertragsgebiet</a:t>
            </a:r>
          </a:p>
          <a:p>
            <a:pPr marL="355600" lvl="0" indent="-355600" eaLnBrk="0" fontAlgn="base" hangingPunct="0">
              <a:lnSpc>
                <a:spcPct val="120000"/>
              </a:lnSpc>
              <a:spcAft>
                <a:spcPct val="0"/>
              </a:spcAft>
              <a:buClr>
                <a:schemeClr val="tx1"/>
              </a:buClr>
              <a:buNone/>
              <a:defRPr/>
            </a:pPr>
            <a:r>
              <a:rPr lang="de-DE" sz="2200" kern="0" dirty="0">
                <a:solidFill>
                  <a:srgbClr val="0D0D0D"/>
                </a:solidFill>
                <a:latin typeface="Calibri" pitchFamily="34" charset="0"/>
                <a:ea typeface="ＭＳ Ｐゴシック" pitchFamily="-108" charset="-128"/>
                <a:cs typeface="Calibri" pitchFamily="34" charset="0"/>
              </a:rPr>
              <a:t>5.	</a:t>
            </a:r>
            <a:r>
              <a:rPr lang="de-DE" sz="2200" kern="0" dirty="0">
                <a:latin typeface="Calibri" pitchFamily="34" charset="0"/>
                <a:ea typeface="ＭＳ Ｐゴシック" pitchFamily="-108" charset="-128"/>
                <a:cs typeface="Calibri" pitchFamily="34" charset="0"/>
              </a:rPr>
              <a:t>Lizenzerteilung:</a:t>
            </a:r>
          </a:p>
          <a:p>
            <a:pPr marL="355600" lvl="0" indent="-355600" eaLnBrk="0" fontAlgn="base" hangingPunct="0">
              <a:lnSpc>
                <a:spcPct val="120000"/>
              </a:lnSpc>
              <a:spcAft>
                <a:spcPct val="0"/>
              </a:spcAft>
              <a:buClr>
                <a:schemeClr val="tx1"/>
              </a:buClr>
              <a:buNone/>
              <a:defRPr/>
            </a:pPr>
            <a:r>
              <a:rPr lang="de-DE" sz="2200" kern="0" dirty="0">
                <a:latin typeface="Calibri" pitchFamily="34" charset="0"/>
                <a:ea typeface="ＭＳ Ｐゴシック" pitchFamily="-108" charset="-128"/>
                <a:cs typeface="Calibri" pitchFamily="34" charset="0"/>
              </a:rPr>
              <a:t>	a) Art: exklusive Lizenz oder nicht exklusive Lizenz</a:t>
            </a:r>
          </a:p>
          <a:p>
            <a:pPr marL="355600" lvl="0" indent="-355600" eaLnBrk="0" fontAlgn="base" hangingPunct="0">
              <a:lnSpc>
                <a:spcPct val="120000"/>
              </a:lnSpc>
              <a:spcAft>
                <a:spcPct val="0"/>
              </a:spcAft>
              <a:buClr>
                <a:schemeClr val="tx1"/>
              </a:buClr>
              <a:buNone/>
              <a:defRPr/>
            </a:pPr>
            <a:r>
              <a:rPr lang="de-DE" sz="2200" kern="0" dirty="0">
                <a:latin typeface="Calibri" pitchFamily="34" charset="0"/>
                <a:ea typeface="ＭＳ Ｐゴシック" pitchFamily="-108" charset="-128"/>
                <a:cs typeface="Calibri" pitchFamily="34" charset="0"/>
              </a:rPr>
              <a:t>	b) Umfang der Lizenz – Benutzungshandlungen </a:t>
            </a:r>
          </a:p>
          <a:p>
            <a:pPr marL="355600" lvl="0" indent="-355600" eaLnBrk="0" fontAlgn="base" hangingPunct="0">
              <a:lnSpc>
                <a:spcPct val="120000"/>
              </a:lnSpc>
              <a:spcAft>
                <a:spcPct val="0"/>
              </a:spcAft>
              <a:buClr>
                <a:schemeClr val="tx1"/>
              </a:buClr>
              <a:buNone/>
              <a:defRPr/>
            </a:pPr>
            <a:r>
              <a:rPr lang="de-DE" sz="2200" kern="0" dirty="0">
                <a:latin typeface="Calibri" pitchFamily="34" charset="0"/>
                <a:ea typeface="ＭＳ Ｐゴシック" pitchFamily="-108" charset="-128"/>
                <a:cs typeface="Calibri" pitchFamily="34" charset="0"/>
              </a:rPr>
              <a:t>	c) Berechtigung zur Vergabe von Unterlizenzen</a:t>
            </a:r>
          </a:p>
          <a:p>
            <a:pPr marL="355600" lvl="0" indent="-355600" eaLnBrk="0" fontAlgn="base" hangingPunct="0">
              <a:lnSpc>
                <a:spcPct val="120000"/>
              </a:lnSpc>
              <a:spcAft>
                <a:spcPct val="0"/>
              </a:spcAft>
              <a:buClr>
                <a:schemeClr val="tx1"/>
              </a:buClr>
              <a:buNone/>
              <a:defRPr/>
            </a:pPr>
            <a:r>
              <a:rPr lang="de-DE" sz="2200" kern="0" dirty="0">
                <a:latin typeface="Calibri" pitchFamily="34" charset="0"/>
                <a:ea typeface="ＭＳ Ｐゴシック" pitchFamily="-108" charset="-128"/>
                <a:cs typeface="Calibri" pitchFamily="34" charset="0"/>
              </a:rPr>
              <a:t>	d) Übertragung der Lizenz auf Dritte</a:t>
            </a:r>
          </a:p>
        </p:txBody>
      </p:sp>
    </p:spTree>
    <p:extLst>
      <p:ext uri="{BB962C8B-B14F-4D97-AF65-F5344CB8AC3E}">
        <p14:creationId xmlns:p14="http://schemas.microsoft.com/office/powerpoint/2010/main" val="2987458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728662"/>
          </a:xfrm>
        </p:spPr>
        <p:txBody>
          <a:bodyPr>
            <a:normAutofit/>
          </a:bodyPr>
          <a:lstStyle/>
          <a:p>
            <a:r>
              <a:rPr lang="de-DE" sz="3600" dirty="0"/>
              <a:t>Vertrag</a:t>
            </a:r>
          </a:p>
        </p:txBody>
      </p:sp>
      <p:sp>
        <p:nvSpPr>
          <p:cNvPr id="3" name="Inhaltsplatzhalter 2"/>
          <p:cNvSpPr>
            <a:spLocks noGrp="1"/>
          </p:cNvSpPr>
          <p:nvPr>
            <p:ph idx="1"/>
          </p:nvPr>
        </p:nvSpPr>
        <p:spPr>
          <a:xfrm>
            <a:off x="622300" y="1193800"/>
            <a:ext cx="6491064" cy="5384800"/>
          </a:xfrm>
        </p:spPr>
        <p:txBody>
          <a:bodyPr>
            <a:normAutofit fontScale="92500" lnSpcReduction="20000"/>
          </a:bodyPr>
          <a:lstStyle/>
          <a:p>
            <a:pPr>
              <a:lnSpc>
                <a:spcPct val="130000"/>
              </a:lnSpc>
              <a:spcBef>
                <a:spcPts val="1200"/>
              </a:spcBef>
            </a:pPr>
            <a:r>
              <a:rPr lang="de-DE" dirty="0"/>
              <a:t>Entsteht durch Angebot und Annahme</a:t>
            </a:r>
          </a:p>
          <a:p>
            <a:pPr>
              <a:lnSpc>
                <a:spcPct val="130000"/>
              </a:lnSpc>
              <a:spcBef>
                <a:spcPts val="1200"/>
              </a:spcBef>
            </a:pPr>
            <a:r>
              <a:rPr lang="de-DE" dirty="0"/>
              <a:t>Regelt, was zwei oder mehrere wollen</a:t>
            </a:r>
          </a:p>
          <a:p>
            <a:pPr>
              <a:lnSpc>
                <a:spcPct val="130000"/>
              </a:lnSpc>
              <a:spcBef>
                <a:spcPts val="1200"/>
              </a:spcBef>
            </a:pPr>
            <a:r>
              <a:rPr lang="de-DE" dirty="0"/>
              <a:t>Ist primär auf zwei angelegt</a:t>
            </a:r>
          </a:p>
          <a:p>
            <a:pPr>
              <a:lnSpc>
                <a:spcPct val="130000"/>
              </a:lnSpc>
              <a:spcBef>
                <a:spcPts val="1200"/>
              </a:spcBef>
            </a:pPr>
            <a:r>
              <a:rPr lang="de-DE" dirty="0"/>
              <a:t>Schriftlich oder mündlich</a:t>
            </a:r>
          </a:p>
          <a:p>
            <a:pPr>
              <a:lnSpc>
                <a:spcPct val="130000"/>
              </a:lnSpc>
              <a:spcBef>
                <a:spcPts val="1200"/>
              </a:spcBef>
            </a:pPr>
            <a:r>
              <a:rPr lang="de-DE" dirty="0"/>
              <a:t>Rubrum, Präambel, Paragraphen, Datum, Unterschriften</a:t>
            </a:r>
          </a:p>
          <a:p>
            <a:pPr>
              <a:lnSpc>
                <a:spcPct val="130000"/>
              </a:lnSpc>
              <a:spcBef>
                <a:spcPts val="1200"/>
              </a:spcBef>
            </a:pPr>
            <a:r>
              <a:rPr lang="de-DE" dirty="0"/>
              <a:t>Und dann im Einzelnen: </a:t>
            </a:r>
            <a:r>
              <a:rPr lang="de-DE" dirty="0">
                <a:hlinkClick r:id="rId2"/>
              </a:rPr>
              <a:t>Der Vertragsabschluss</a:t>
            </a:r>
            <a:r>
              <a:rPr lang="de-DE" dirty="0"/>
              <a:t>, </a:t>
            </a:r>
            <a:r>
              <a:rPr lang="de-DE" dirty="0">
                <a:hlinkClick r:id="rId3"/>
              </a:rPr>
              <a:t>juristische Fachtermini</a:t>
            </a:r>
            <a:r>
              <a:rPr lang="de-DE" dirty="0"/>
              <a:t>, </a:t>
            </a:r>
            <a:r>
              <a:rPr lang="de-DE" dirty="0">
                <a:hlinkClick r:id="rId4"/>
              </a:rPr>
              <a:t>Willenserklärung</a:t>
            </a:r>
            <a:r>
              <a:rPr lang="de-DE" dirty="0"/>
              <a:t>, …   </a:t>
            </a:r>
          </a:p>
        </p:txBody>
      </p:sp>
      <p:sp>
        <p:nvSpPr>
          <p:cNvPr id="5" name="Foliennummernplatzhalter 4"/>
          <p:cNvSpPr>
            <a:spLocks noGrp="1"/>
          </p:cNvSpPr>
          <p:nvPr>
            <p:ph type="sldNum" sz="quarter" idx="12"/>
          </p:nvPr>
        </p:nvSpPr>
        <p:spPr/>
        <p:txBody>
          <a:bodyPr/>
          <a:lstStyle/>
          <a:p>
            <a:fld id="{C6839156-0AB0-4DF6-B272-47750D79F21E}" type="slidenum">
              <a:rPr lang="de-DE" smtClean="0"/>
              <a:t>19</a:t>
            </a:fld>
            <a:endParaRPr lang="de-DE"/>
          </a:p>
        </p:txBody>
      </p:sp>
    </p:spTree>
    <p:extLst>
      <p:ext uri="{BB962C8B-B14F-4D97-AF65-F5344CB8AC3E}">
        <p14:creationId xmlns:p14="http://schemas.microsoft.com/office/powerpoint/2010/main" val="370322880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000" dirty="0"/>
              <a:t>Lizenzvertrag</a:t>
            </a:r>
            <a:r>
              <a:rPr lang="de-DE" dirty="0"/>
              <a:t> zweiter Teil</a:t>
            </a:r>
          </a:p>
        </p:txBody>
      </p:sp>
      <p:sp>
        <p:nvSpPr>
          <p:cNvPr id="3" name="Inhaltsplatzhalter 2"/>
          <p:cNvSpPr>
            <a:spLocks noGrp="1"/>
          </p:cNvSpPr>
          <p:nvPr>
            <p:ph idx="1"/>
          </p:nvPr>
        </p:nvSpPr>
        <p:spPr>
          <a:xfrm>
            <a:off x="381000" y="1371600"/>
            <a:ext cx="6845300" cy="5041900"/>
          </a:xfrm>
        </p:spPr>
        <p:txBody>
          <a:bodyPr>
            <a:normAutofit fontScale="40000" lnSpcReduction="20000"/>
          </a:bodyPr>
          <a:lstStyle/>
          <a:p>
            <a:pPr marL="444500" lvl="0" indent="-444500" eaLnBrk="0" fontAlgn="base" hangingPunct="0">
              <a:lnSpc>
                <a:spcPct val="140000"/>
              </a:lnSpc>
              <a:spcAft>
                <a:spcPct val="0"/>
              </a:spcAft>
              <a:buClr>
                <a:schemeClr val="tx1"/>
              </a:buClr>
              <a:buNone/>
              <a:defRPr/>
            </a:pPr>
            <a:r>
              <a:rPr lang="de-DE" sz="5500" kern="0" dirty="0">
                <a:latin typeface="Calibri" pitchFamily="34" charset="0"/>
                <a:ea typeface="ＭＳ Ｐゴシック" pitchFamily="-108" charset="-128"/>
                <a:cs typeface="Calibri" pitchFamily="34" charset="0"/>
              </a:rPr>
              <a:t>6.	Lizenzgebühr = </a:t>
            </a:r>
            <a:r>
              <a:rPr lang="de-DE" sz="5500" kern="0" dirty="0" err="1">
                <a:latin typeface="Calibri" pitchFamily="34" charset="0"/>
                <a:ea typeface="ＭＳ Ｐゴシック" pitchFamily="-108" charset="-128"/>
                <a:cs typeface="Calibri" pitchFamily="34" charset="0"/>
              </a:rPr>
              <a:t>Royalty</a:t>
            </a:r>
            <a:r>
              <a:rPr lang="de-DE" sz="5500" kern="0" dirty="0">
                <a:latin typeface="Calibri" pitchFamily="34" charset="0"/>
                <a:ea typeface="ＭＳ Ｐゴシック" pitchFamily="-108" charset="-128"/>
                <a:cs typeface="Calibri" pitchFamily="34" charset="0"/>
              </a:rPr>
              <a:t> </a:t>
            </a:r>
          </a:p>
          <a:p>
            <a:pPr marL="444500" lvl="0" indent="-444500" eaLnBrk="0" fontAlgn="base" hangingPunct="0">
              <a:lnSpc>
                <a:spcPct val="140000"/>
              </a:lnSpc>
              <a:spcAft>
                <a:spcPct val="0"/>
              </a:spcAft>
              <a:buClr>
                <a:schemeClr val="tx1"/>
              </a:buClr>
              <a:buNone/>
              <a:defRPr/>
            </a:pPr>
            <a:r>
              <a:rPr lang="de-DE" sz="5500" kern="0" dirty="0">
                <a:latin typeface="Calibri" pitchFamily="34" charset="0"/>
                <a:ea typeface="ＭＳ Ｐゴシック" pitchFamily="-108" charset="-128"/>
                <a:cs typeface="Calibri" pitchFamily="34" charset="0"/>
              </a:rPr>
              <a:t>	Bezugsgröße, Down Payment = Sofortzahlung, Umsatzlizenz, Stücklizenz, Abstaffelung, Mindestlizenz </a:t>
            </a:r>
            <a:endParaRPr lang="de-DE" sz="5500" kern="0" dirty="0">
              <a:solidFill>
                <a:srgbClr val="0D0D0D"/>
              </a:solidFill>
              <a:latin typeface="Calibri" pitchFamily="34" charset="0"/>
              <a:ea typeface="ＭＳ Ｐゴシック" pitchFamily="-108" charset="-128"/>
              <a:cs typeface="Calibri" pitchFamily="34" charset="0"/>
            </a:endParaRPr>
          </a:p>
          <a:p>
            <a:pPr marL="444500" lvl="0" indent="-444500" eaLnBrk="0" fontAlgn="base" hangingPunct="0">
              <a:lnSpc>
                <a:spcPct val="140000"/>
              </a:lnSpc>
              <a:spcAft>
                <a:spcPct val="0"/>
              </a:spcAft>
              <a:buClr>
                <a:schemeClr val="tx1"/>
              </a:buClr>
              <a:buNone/>
              <a:defRPr/>
            </a:pPr>
            <a:r>
              <a:rPr lang="de-DE" sz="5500" kern="0" dirty="0">
                <a:latin typeface="Calibri" pitchFamily="34" charset="0"/>
                <a:ea typeface="ＭＳ Ｐゴシック" pitchFamily="-108" charset="-128"/>
                <a:cs typeface="Calibri" pitchFamily="34" charset="0"/>
              </a:rPr>
              <a:t>7.	Abrechnung: Fälligkeit - Verzinsung - Buchprüfung</a:t>
            </a:r>
          </a:p>
          <a:p>
            <a:pPr marL="444500" lvl="0" indent="-444500" eaLnBrk="0" fontAlgn="base" hangingPunct="0">
              <a:lnSpc>
                <a:spcPct val="140000"/>
              </a:lnSpc>
              <a:spcAft>
                <a:spcPct val="0"/>
              </a:spcAft>
              <a:buClr>
                <a:schemeClr val="tx1"/>
              </a:buClr>
              <a:buNone/>
              <a:defRPr/>
            </a:pPr>
            <a:r>
              <a:rPr lang="de-DE" sz="5500" kern="0" dirty="0">
                <a:latin typeface="Calibri" pitchFamily="34" charset="0"/>
                <a:ea typeface="ＭＳ Ｐゴシック" pitchFamily="-108" charset="-128"/>
                <a:cs typeface="Calibri" pitchFamily="34" charset="0"/>
              </a:rPr>
              <a:t>8.	Ausübungspflicht</a:t>
            </a:r>
          </a:p>
          <a:p>
            <a:pPr marL="444500" lvl="0" indent="-444500" eaLnBrk="0" fontAlgn="base" hangingPunct="0">
              <a:lnSpc>
                <a:spcPct val="140000"/>
              </a:lnSpc>
              <a:spcAft>
                <a:spcPct val="0"/>
              </a:spcAft>
              <a:buClr>
                <a:schemeClr val="tx1"/>
              </a:buClr>
              <a:buNone/>
              <a:defRPr/>
            </a:pPr>
            <a:r>
              <a:rPr lang="de-DE" sz="5500" kern="0" dirty="0">
                <a:latin typeface="Calibri" pitchFamily="34" charset="0"/>
                <a:ea typeface="ＭＳ Ｐゴシック" pitchFamily="-108" charset="-128"/>
                <a:cs typeface="Calibri" pitchFamily="34" charset="0"/>
              </a:rPr>
              <a:t>9.	Bezugsbindung zur Aufrechterhaltung eines Qualitätsstandards</a:t>
            </a:r>
          </a:p>
          <a:p>
            <a:pPr marL="444500" lvl="0" indent="-444500" eaLnBrk="0" fontAlgn="base" hangingPunct="0">
              <a:lnSpc>
                <a:spcPct val="140000"/>
              </a:lnSpc>
              <a:spcAft>
                <a:spcPct val="0"/>
              </a:spcAft>
              <a:buClr>
                <a:schemeClr val="tx1"/>
              </a:buClr>
              <a:buNone/>
              <a:defRPr/>
            </a:pPr>
            <a:r>
              <a:rPr lang="de-DE" sz="5500" kern="0" dirty="0">
                <a:latin typeface="Calibri" pitchFamily="34" charset="0"/>
                <a:ea typeface="ＭＳ Ｐゴシック" pitchFamily="-108" charset="-128"/>
                <a:cs typeface="Calibri" pitchFamily="34" charset="0"/>
              </a:rPr>
              <a:t>10.	Lizenzvermerk und Gewährleistung des Lizenzgebers</a:t>
            </a:r>
          </a:p>
          <a:p>
            <a:pPr marL="444500" lvl="0" indent="-444500" eaLnBrk="0" fontAlgn="base" hangingPunct="0">
              <a:lnSpc>
                <a:spcPct val="140000"/>
              </a:lnSpc>
              <a:spcAft>
                <a:spcPct val="0"/>
              </a:spcAft>
              <a:buClr>
                <a:schemeClr val="tx1"/>
              </a:buClr>
              <a:buNone/>
              <a:defRPr/>
            </a:pPr>
            <a:r>
              <a:rPr lang="de-DE" sz="5500" kern="0" dirty="0">
                <a:latin typeface="Calibri" pitchFamily="34" charset="0"/>
                <a:ea typeface="ＭＳ Ｐゴシック" pitchFamily="-108" charset="-128"/>
                <a:cs typeface="Calibri" pitchFamily="34" charset="0"/>
              </a:rPr>
              <a:t>11.	Verletzungen der Vertragsschutzrechte durch Dritte </a:t>
            </a:r>
          </a:p>
          <a:p>
            <a:pPr marL="444500" lvl="0" indent="-444500" eaLnBrk="0" fontAlgn="base" hangingPunct="0">
              <a:lnSpc>
                <a:spcPct val="140000"/>
              </a:lnSpc>
              <a:spcAft>
                <a:spcPct val="0"/>
              </a:spcAft>
              <a:buClr>
                <a:schemeClr val="tx1"/>
              </a:buClr>
              <a:buNone/>
              <a:defRPr/>
            </a:pPr>
            <a:r>
              <a:rPr lang="de-DE" sz="5500" kern="0" dirty="0">
                <a:latin typeface="Calibri" pitchFamily="34" charset="0"/>
                <a:ea typeface="ＭＳ Ｐゴシック" pitchFamily="-108" charset="-128"/>
                <a:cs typeface="Calibri" pitchFamily="34" charset="0"/>
              </a:rPr>
              <a:t>12.	Weiterentwicklungen und Verbesserungserfindungen</a:t>
            </a:r>
          </a:p>
          <a:p>
            <a:pPr marL="0" lvl="0" indent="0" eaLnBrk="0" fontAlgn="base" hangingPunct="0">
              <a:lnSpc>
                <a:spcPct val="120000"/>
              </a:lnSpc>
              <a:spcAft>
                <a:spcPct val="0"/>
              </a:spcAft>
              <a:buClr>
                <a:schemeClr val="tx1"/>
              </a:buClr>
              <a:buNone/>
              <a:defRPr/>
            </a:pPr>
            <a:endParaRPr lang="de-DE" sz="2900" kern="0" dirty="0">
              <a:latin typeface="Calibri" pitchFamily="34" charset="0"/>
              <a:ea typeface="ＭＳ Ｐゴシック" pitchFamily="-108" charset="-128"/>
              <a:cs typeface="Calibri" pitchFamily="34" charset="0"/>
            </a:endParaRPr>
          </a:p>
        </p:txBody>
      </p:sp>
    </p:spTree>
    <p:extLst>
      <p:ext uri="{BB962C8B-B14F-4D97-AF65-F5344CB8AC3E}">
        <p14:creationId xmlns:p14="http://schemas.microsoft.com/office/powerpoint/2010/main" val="191063192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000" dirty="0"/>
              <a:t>Lizenzvertrag</a:t>
            </a:r>
            <a:r>
              <a:rPr lang="de-DE" dirty="0"/>
              <a:t> dritter Teil</a:t>
            </a:r>
          </a:p>
        </p:txBody>
      </p:sp>
      <p:sp>
        <p:nvSpPr>
          <p:cNvPr id="3" name="Inhaltsplatzhalter 2"/>
          <p:cNvSpPr>
            <a:spLocks noGrp="1"/>
          </p:cNvSpPr>
          <p:nvPr>
            <p:ph idx="1"/>
          </p:nvPr>
        </p:nvSpPr>
        <p:spPr>
          <a:xfrm>
            <a:off x="381000" y="1257300"/>
            <a:ext cx="6845300" cy="5283200"/>
          </a:xfrm>
        </p:spPr>
        <p:txBody>
          <a:bodyPr>
            <a:normAutofit fontScale="40000" lnSpcReduction="20000"/>
          </a:bodyPr>
          <a:lstStyle/>
          <a:p>
            <a:pPr marL="444500" lvl="0" indent="-444500" eaLnBrk="0" fontAlgn="base" hangingPunct="0">
              <a:lnSpc>
                <a:spcPct val="140000"/>
              </a:lnSpc>
              <a:spcAft>
                <a:spcPct val="0"/>
              </a:spcAft>
              <a:buClr>
                <a:schemeClr val="tx1"/>
              </a:buClr>
              <a:buNone/>
              <a:defRPr/>
            </a:pPr>
            <a:r>
              <a:rPr lang="de-DE" sz="5500" kern="0" dirty="0">
                <a:latin typeface="Calibri" pitchFamily="34" charset="0"/>
                <a:ea typeface="ＭＳ Ｐゴシック" pitchFamily="-108" charset="-128"/>
                <a:cs typeface="Calibri" pitchFamily="34" charset="0"/>
              </a:rPr>
              <a:t>13.	Vorkaufsrecht des Lizenznehmers bei einem Verkauf der Vertragsschutzrechte und/oder des Know-hows an Dritte</a:t>
            </a:r>
          </a:p>
          <a:p>
            <a:pPr marL="444500" lvl="0" indent="-444500" eaLnBrk="0" fontAlgn="base" hangingPunct="0">
              <a:lnSpc>
                <a:spcPct val="140000"/>
              </a:lnSpc>
              <a:spcAft>
                <a:spcPct val="0"/>
              </a:spcAft>
              <a:buClr>
                <a:schemeClr val="tx1"/>
              </a:buClr>
              <a:buNone/>
              <a:defRPr/>
            </a:pPr>
            <a:r>
              <a:rPr lang="de-DE" sz="5500" kern="0" dirty="0">
                <a:latin typeface="Calibri" pitchFamily="34" charset="0"/>
                <a:ea typeface="ＭＳ Ｐゴシック" pitchFamily="-108" charset="-128"/>
                <a:cs typeface="Calibri" pitchFamily="34" charset="0"/>
              </a:rPr>
              <a:t>14.	Geheimhaltungsverpflichtung </a:t>
            </a:r>
          </a:p>
          <a:p>
            <a:pPr marL="444500" lvl="0" indent="-444500" eaLnBrk="0" fontAlgn="base" hangingPunct="0">
              <a:lnSpc>
                <a:spcPct val="140000"/>
              </a:lnSpc>
              <a:spcAft>
                <a:spcPct val="0"/>
              </a:spcAft>
              <a:buClr>
                <a:schemeClr val="tx1"/>
              </a:buClr>
              <a:buNone/>
              <a:defRPr/>
            </a:pPr>
            <a:r>
              <a:rPr lang="de-DE" sz="5500" kern="0" dirty="0">
                <a:latin typeface="Calibri" pitchFamily="34" charset="0"/>
                <a:ea typeface="ＭＳ Ｐゴシック" pitchFamily="-108" charset="-128"/>
                <a:cs typeface="Calibri" pitchFamily="34" charset="0"/>
              </a:rPr>
              <a:t>15.	Nichtangriffs-Verpflichtung des Lizenznehmers </a:t>
            </a:r>
          </a:p>
          <a:p>
            <a:pPr marL="444500" lvl="0" indent="-444500" eaLnBrk="0" fontAlgn="base" hangingPunct="0">
              <a:lnSpc>
                <a:spcPct val="140000"/>
              </a:lnSpc>
              <a:spcAft>
                <a:spcPct val="0"/>
              </a:spcAft>
              <a:buClr>
                <a:schemeClr val="tx1"/>
              </a:buClr>
              <a:buAutoNum type="arabicPeriod" startAt="16"/>
              <a:defRPr/>
            </a:pPr>
            <a:r>
              <a:rPr lang="de-DE" sz="5500" kern="0" dirty="0">
                <a:latin typeface="Calibri" pitchFamily="34" charset="0"/>
                <a:ea typeface="ＭＳ Ｐゴシック" pitchFamily="-108" charset="-128"/>
                <a:cs typeface="Calibri" pitchFamily="34" charset="0"/>
              </a:rPr>
              <a:t>Vertragslaufzeit </a:t>
            </a:r>
          </a:p>
          <a:p>
            <a:pPr marL="444500" lvl="0" indent="-444500" eaLnBrk="0" fontAlgn="base" hangingPunct="0">
              <a:lnSpc>
                <a:spcPct val="140000"/>
              </a:lnSpc>
              <a:spcAft>
                <a:spcPct val="0"/>
              </a:spcAft>
              <a:buClr>
                <a:schemeClr val="tx1"/>
              </a:buClr>
              <a:buNone/>
              <a:defRPr/>
            </a:pPr>
            <a:r>
              <a:rPr lang="de-DE" sz="5500" kern="0" dirty="0">
                <a:latin typeface="Calibri" pitchFamily="34" charset="0"/>
                <a:ea typeface="ＭＳ Ｐゴシック" pitchFamily="-108" charset="-128"/>
                <a:cs typeface="Calibri" pitchFamily="34" charset="0"/>
              </a:rPr>
              <a:t>17.	Kündigung</a:t>
            </a:r>
          </a:p>
          <a:p>
            <a:pPr marL="444500" lvl="0" indent="-444500" eaLnBrk="0" fontAlgn="base" hangingPunct="0">
              <a:lnSpc>
                <a:spcPct val="140000"/>
              </a:lnSpc>
              <a:spcAft>
                <a:spcPct val="0"/>
              </a:spcAft>
              <a:buClr>
                <a:schemeClr val="tx1"/>
              </a:buClr>
              <a:buNone/>
              <a:defRPr/>
            </a:pPr>
            <a:r>
              <a:rPr lang="de-DE" sz="5500" kern="0" dirty="0">
                <a:latin typeface="Calibri" pitchFamily="34" charset="0"/>
                <a:ea typeface="ＭＳ Ｐゴシック" pitchFamily="-108" charset="-128"/>
                <a:cs typeface="Calibri" pitchFamily="34" charset="0"/>
              </a:rPr>
              <a:t>18. Anzuwendendes Recht, </a:t>
            </a:r>
            <a:r>
              <a:rPr lang="de-DE" sz="5500" kern="0" dirty="0" err="1">
                <a:latin typeface="Calibri" pitchFamily="34" charset="0"/>
                <a:ea typeface="ＭＳ Ｐゴシック" pitchFamily="-108" charset="-128"/>
                <a:cs typeface="Calibri" pitchFamily="34" charset="0"/>
              </a:rPr>
              <a:t>Gerichtsstandsvereinbarung</a:t>
            </a:r>
            <a:r>
              <a:rPr lang="de-DE" sz="5500" kern="0" dirty="0">
                <a:latin typeface="Calibri" pitchFamily="34" charset="0"/>
                <a:ea typeface="ＭＳ Ｐゴシック" pitchFamily="-108" charset="-128"/>
                <a:cs typeface="Calibri" pitchFamily="34" charset="0"/>
              </a:rPr>
              <a:t>, Schiedsklausel, </a:t>
            </a:r>
          </a:p>
          <a:p>
            <a:pPr marL="444500" lvl="0" indent="-444500" eaLnBrk="0" fontAlgn="base" hangingPunct="0">
              <a:lnSpc>
                <a:spcPct val="140000"/>
              </a:lnSpc>
              <a:spcAft>
                <a:spcPct val="0"/>
              </a:spcAft>
              <a:buClr>
                <a:schemeClr val="tx1"/>
              </a:buClr>
              <a:buNone/>
              <a:defRPr/>
            </a:pPr>
            <a:r>
              <a:rPr lang="de-DE" sz="5500" kern="0" dirty="0">
                <a:latin typeface="Calibri" pitchFamily="34" charset="0"/>
                <a:ea typeface="ＭＳ Ｐゴシック" pitchFamily="-108" charset="-128"/>
                <a:cs typeface="Calibri" pitchFamily="34" charset="0"/>
              </a:rPr>
              <a:t>19.	Schriftformerfordernis für Änderungen</a:t>
            </a:r>
          </a:p>
          <a:p>
            <a:pPr marL="444500" lvl="0" indent="-444500" eaLnBrk="0" fontAlgn="base" hangingPunct="0">
              <a:lnSpc>
                <a:spcPct val="140000"/>
              </a:lnSpc>
              <a:spcAft>
                <a:spcPct val="0"/>
              </a:spcAft>
              <a:buClr>
                <a:schemeClr val="tx1"/>
              </a:buClr>
              <a:buNone/>
              <a:defRPr/>
            </a:pPr>
            <a:r>
              <a:rPr lang="de-DE" sz="5500" kern="0" dirty="0">
                <a:latin typeface="Calibri" pitchFamily="34" charset="0"/>
                <a:ea typeface="ＭＳ Ｐゴシック" pitchFamily="-108" charset="-128"/>
                <a:cs typeface="Calibri" pitchFamily="34" charset="0"/>
              </a:rPr>
              <a:t>20.	Salvatorische Klausel</a:t>
            </a:r>
          </a:p>
        </p:txBody>
      </p:sp>
    </p:spTree>
    <p:extLst>
      <p:ext uri="{BB962C8B-B14F-4D97-AF65-F5344CB8AC3E}">
        <p14:creationId xmlns:p14="http://schemas.microsoft.com/office/powerpoint/2010/main" val="4554762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Pauschallizenzberechnung</a:t>
            </a:r>
          </a:p>
        </p:txBody>
      </p:sp>
      <p:sp>
        <p:nvSpPr>
          <p:cNvPr id="3" name="Inhaltsplatzhalter 2"/>
          <p:cNvSpPr>
            <a:spLocks noGrp="1"/>
          </p:cNvSpPr>
          <p:nvPr>
            <p:ph idx="1"/>
          </p:nvPr>
        </p:nvSpPr>
        <p:spPr>
          <a:xfrm>
            <a:off x="495300" y="1447800"/>
            <a:ext cx="6491064" cy="4864100"/>
          </a:xfrm>
        </p:spPr>
        <p:txBody>
          <a:bodyPr>
            <a:normAutofit fontScale="70000" lnSpcReduction="20000"/>
          </a:bodyPr>
          <a:lstStyle/>
          <a:p>
            <a:r>
              <a:rPr lang="de-DE" dirty="0"/>
              <a:t>Wenn ich den Lizenzgeber vertrete, schätze ich zunächst gemeinsam mit dem Lizenznehmer den in den nächsten Jahren geplanten Umsatz.</a:t>
            </a:r>
          </a:p>
          <a:p>
            <a:r>
              <a:rPr lang="de-DE" dirty="0"/>
              <a:t>Dann bespreche ich, mit welcher Lizenz der Umsatz belastet werden kann, ohne dass der Umsatz und der Gewinn des Lizenznehmers darunter zu stark leiden.</a:t>
            </a:r>
          </a:p>
          <a:p>
            <a:r>
              <a:rPr lang="de-DE" dirty="0"/>
              <a:t>Dann kläre ich, ob es eher Sinn macht, eine pauschale Jahreslizenz zu vereinbaren oder eine an den Umsatz gekoppelte Lizenz. Für die Jahreslizenz spricht, dass der Lizenznehmer voll davon profitiert, wenn er viel Umsatz macht und der Lizenzgeber einen planbaren Erlös hat. Für eine Umsatzlizenz spricht, dass dann beide gemeinsam das Risiko des Markterfolges tragen .</a:t>
            </a:r>
          </a:p>
          <a:p>
            <a:r>
              <a:rPr lang="de-DE" dirty="0"/>
              <a:t>Bei einer pauschalen Jahreslizenz muss nur noch die Vertragslaufdauer geregelt werden.</a:t>
            </a:r>
          </a:p>
        </p:txBody>
      </p:sp>
      <p:sp>
        <p:nvSpPr>
          <p:cNvPr id="5" name="Foliennummernplatzhalter 4"/>
          <p:cNvSpPr>
            <a:spLocks noGrp="1"/>
          </p:cNvSpPr>
          <p:nvPr>
            <p:ph type="sldNum" sz="quarter" idx="12"/>
          </p:nvPr>
        </p:nvSpPr>
        <p:spPr/>
        <p:txBody>
          <a:bodyPr/>
          <a:lstStyle/>
          <a:p>
            <a:fld id="{C6839156-0AB0-4DF6-B272-47750D79F21E}" type="slidenum">
              <a:rPr lang="de-DE" smtClean="0"/>
              <a:t>192</a:t>
            </a:fld>
            <a:endParaRPr lang="de-DE"/>
          </a:p>
        </p:txBody>
      </p:sp>
    </p:spTree>
    <p:extLst>
      <p:ext uri="{BB962C8B-B14F-4D97-AF65-F5344CB8AC3E}">
        <p14:creationId xmlns:p14="http://schemas.microsoft.com/office/powerpoint/2010/main" val="61413293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Umsatzlizenzberechnung</a:t>
            </a:r>
          </a:p>
        </p:txBody>
      </p:sp>
      <p:sp>
        <p:nvSpPr>
          <p:cNvPr id="3" name="Inhaltsplatzhalter 2"/>
          <p:cNvSpPr>
            <a:spLocks noGrp="1"/>
          </p:cNvSpPr>
          <p:nvPr>
            <p:ph idx="1"/>
          </p:nvPr>
        </p:nvSpPr>
        <p:spPr>
          <a:xfrm>
            <a:off x="495300" y="1447800"/>
            <a:ext cx="6491064" cy="4864100"/>
          </a:xfrm>
        </p:spPr>
        <p:txBody>
          <a:bodyPr>
            <a:normAutofit fontScale="70000" lnSpcReduction="20000"/>
          </a:bodyPr>
          <a:lstStyle/>
          <a:p>
            <a:r>
              <a:rPr lang="de-DE" dirty="0"/>
              <a:t>Wenn eine Pauschallizenz nicht sinnvoll ist, sollte eine Mindestlizenz vereinbart werden.</a:t>
            </a:r>
          </a:p>
          <a:p>
            <a:r>
              <a:rPr lang="de-DE" dirty="0"/>
              <a:t>Ich halbiere dann den zuvor geschätzten Jahresumsatz und multipliziere ihn mit dem vereinbarten Lizenzsatz. Dies erscheint in der Regel ein angemessener Wert für eine Mindestlizenz zu sein.</a:t>
            </a:r>
          </a:p>
          <a:p>
            <a:r>
              <a:rPr lang="de-DE" dirty="0"/>
              <a:t>Wenn Umsatz mal Lizenzsatz die Mindestlizenz überschreitet, muss mehr bezahlt werden.</a:t>
            </a:r>
          </a:p>
          <a:p>
            <a:r>
              <a:rPr lang="de-DE" dirty="0"/>
              <a:t>Wenn Umsatz mal Lizenzsatz die Mindestlizenz unterschreitet, kann der Lizenzgeber die Mindestlizenz fordern und eine Kündigung riskieren oder die Mindestlizenz herabsetzen. </a:t>
            </a:r>
          </a:p>
          <a:p>
            <a:r>
              <a:rPr lang="de-DE" dirty="0"/>
              <a:t>Der Lizenzgeber wird die Kündigung des Lizenzvertrages nur dann riskieren, denn der Lizenznehmer nicht aktiv genug vermarktet hat.</a:t>
            </a:r>
          </a:p>
        </p:txBody>
      </p:sp>
      <p:sp>
        <p:nvSpPr>
          <p:cNvPr id="5" name="Foliennummernplatzhalter 4"/>
          <p:cNvSpPr>
            <a:spLocks noGrp="1"/>
          </p:cNvSpPr>
          <p:nvPr>
            <p:ph type="sldNum" sz="quarter" idx="12"/>
          </p:nvPr>
        </p:nvSpPr>
        <p:spPr/>
        <p:txBody>
          <a:bodyPr/>
          <a:lstStyle/>
          <a:p>
            <a:fld id="{C6839156-0AB0-4DF6-B272-47750D79F21E}" type="slidenum">
              <a:rPr lang="de-DE" smtClean="0"/>
              <a:t>193</a:t>
            </a:fld>
            <a:endParaRPr lang="de-DE"/>
          </a:p>
        </p:txBody>
      </p:sp>
    </p:spTree>
    <p:extLst>
      <p:ext uri="{BB962C8B-B14F-4D97-AF65-F5344CB8AC3E}">
        <p14:creationId xmlns:p14="http://schemas.microsoft.com/office/powerpoint/2010/main" val="136795887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err="1"/>
              <a:t>Prozesskostenfinanzierer</a:t>
            </a:r>
            <a:endParaRPr lang="de-DE" sz="4000" dirty="0"/>
          </a:p>
        </p:txBody>
      </p:sp>
      <p:sp>
        <p:nvSpPr>
          <p:cNvPr id="3" name="Inhaltsplatzhalter 2"/>
          <p:cNvSpPr>
            <a:spLocks noGrp="1"/>
          </p:cNvSpPr>
          <p:nvPr>
            <p:ph idx="1"/>
          </p:nvPr>
        </p:nvSpPr>
        <p:spPr/>
        <p:txBody>
          <a:bodyPr>
            <a:normAutofit fontScale="85000" lnSpcReduction="10000"/>
          </a:bodyPr>
          <a:lstStyle/>
          <a:p>
            <a:r>
              <a:rPr lang="de-DE" dirty="0"/>
              <a:t>Viele </a:t>
            </a:r>
            <a:r>
              <a:rPr lang="de-DE" dirty="0" err="1"/>
              <a:t>Prozesskostenfinanzierer</a:t>
            </a:r>
            <a:r>
              <a:rPr lang="de-DE" dirty="0"/>
              <a:t> lehnen die Finanzierung von Patentverletzungen ab, da meist auf die Verletzungsklage eine Nichtigkeitsklage folgt.</a:t>
            </a:r>
          </a:p>
          <a:p>
            <a:r>
              <a:rPr lang="de-DE" dirty="0"/>
              <a:t>Beispielsweise übernimmt Foris die Finanzierung von Patentverletzungsstreiten</a:t>
            </a:r>
          </a:p>
          <a:p>
            <a:pPr marL="355600" indent="-355600">
              <a:buNone/>
            </a:pPr>
            <a:r>
              <a:rPr lang="de-DE" dirty="0"/>
              <a:t>	</a:t>
            </a:r>
            <a:r>
              <a:rPr lang="de-DE" sz="2400" dirty="0">
                <a:hlinkClick r:id="rId2"/>
              </a:rPr>
              <a:t>https://www.foris.com/prozessfinanzierung/</a:t>
            </a:r>
            <a:endParaRPr lang="de-DE" sz="2400" dirty="0"/>
          </a:p>
          <a:p>
            <a:r>
              <a:rPr lang="de-DE" dirty="0" err="1"/>
              <a:t>Foris</a:t>
            </a:r>
            <a:r>
              <a:rPr lang="de-DE" dirty="0"/>
              <a:t> prüft zuerst die Erfolgsaussichten und möchte im Erfolgsfall etwa 30 % der Erlöse.</a:t>
            </a:r>
          </a:p>
        </p:txBody>
      </p:sp>
      <p:sp>
        <p:nvSpPr>
          <p:cNvPr id="5" name="Foliennummernplatzhalter 4"/>
          <p:cNvSpPr>
            <a:spLocks noGrp="1"/>
          </p:cNvSpPr>
          <p:nvPr>
            <p:ph type="sldNum" sz="quarter" idx="12"/>
          </p:nvPr>
        </p:nvSpPr>
        <p:spPr/>
        <p:txBody>
          <a:bodyPr/>
          <a:lstStyle/>
          <a:p>
            <a:fld id="{C6839156-0AB0-4DF6-B272-47750D79F21E}" type="slidenum">
              <a:rPr lang="de-DE" smtClean="0"/>
              <a:t>194</a:t>
            </a:fld>
            <a:endParaRPr lang="de-DE"/>
          </a:p>
        </p:txBody>
      </p:sp>
    </p:spTree>
    <p:extLst>
      <p:ext uri="{BB962C8B-B14F-4D97-AF65-F5344CB8AC3E}">
        <p14:creationId xmlns:p14="http://schemas.microsoft.com/office/powerpoint/2010/main" val="135393625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76672"/>
            <a:ext cx="6491064" cy="576064"/>
          </a:xfrm>
        </p:spPr>
        <p:txBody>
          <a:bodyPr>
            <a:normAutofit fontScale="90000"/>
          </a:bodyPr>
          <a:lstStyle/>
          <a:p>
            <a:r>
              <a:rPr lang="de-DE" dirty="0"/>
              <a:t>Zielerreichung</a:t>
            </a:r>
          </a:p>
        </p:txBody>
      </p:sp>
      <p:sp>
        <p:nvSpPr>
          <p:cNvPr id="3" name="Inhaltsplatzhalter 2"/>
          <p:cNvSpPr>
            <a:spLocks noGrp="1"/>
          </p:cNvSpPr>
          <p:nvPr>
            <p:ph idx="1"/>
          </p:nvPr>
        </p:nvSpPr>
        <p:spPr/>
        <p:txBody>
          <a:bodyPr/>
          <a:lstStyle/>
          <a:p>
            <a:r>
              <a:rPr lang="de-DE" dirty="0"/>
              <a:t>Haben wir erreicht, was wir uns vorgenommen haben?</a:t>
            </a:r>
          </a:p>
          <a:p>
            <a:r>
              <a:rPr lang="de-DE" dirty="0"/>
              <a:t>Modulbeschreibung </a:t>
            </a:r>
            <a:r>
              <a:rPr lang="de-DE" dirty="0">
                <a:hlinkClick r:id="rId2" action="ppaction://hlinksldjump"/>
              </a:rPr>
              <a:t>Lernergebnisse</a:t>
            </a:r>
            <a:endParaRPr lang="de-DE" dirty="0"/>
          </a:p>
          <a:p>
            <a:r>
              <a:rPr lang="de-DE" dirty="0"/>
              <a:t>Sollten wir etwas für die Zukunft streichen oder hinzufügen?</a:t>
            </a:r>
          </a:p>
          <a:p>
            <a:r>
              <a:rPr lang="de-DE" dirty="0"/>
              <a:t>Was wollen wir noch nachholen?</a:t>
            </a:r>
          </a:p>
          <a:p>
            <a:r>
              <a:rPr lang="de-DE" dirty="0"/>
              <a:t>Was sollte beim nächsten Modul besser werden?</a:t>
            </a:r>
          </a:p>
          <a:p>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195</a:t>
            </a:fld>
            <a:endParaRPr lang="de-DE"/>
          </a:p>
        </p:txBody>
      </p:sp>
    </p:spTree>
    <p:extLst>
      <p:ext uri="{BB962C8B-B14F-4D97-AF65-F5344CB8AC3E}">
        <p14:creationId xmlns:p14="http://schemas.microsoft.com/office/powerpoint/2010/main" val="136910762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Übung zur Vermarktung</a:t>
            </a:r>
          </a:p>
        </p:txBody>
      </p:sp>
      <p:sp>
        <p:nvSpPr>
          <p:cNvPr id="3" name="Inhaltsplatzhalter 2"/>
          <p:cNvSpPr>
            <a:spLocks noGrp="1"/>
          </p:cNvSpPr>
          <p:nvPr>
            <p:ph idx="1"/>
          </p:nvPr>
        </p:nvSpPr>
        <p:spPr>
          <a:solidFill>
            <a:schemeClr val="accent3">
              <a:lumMod val="40000"/>
              <a:lumOff val="60000"/>
            </a:schemeClr>
          </a:solidFill>
        </p:spPr>
        <p:txBody>
          <a:bodyPr/>
          <a:lstStyle/>
          <a:p>
            <a:r>
              <a:rPr lang="de-DE" dirty="0"/>
              <a:t>Pitch – jeder stellt seine eigene Erfindung wie bei einem Investor in einem kurzen Vortrag vor (2 bis 3 Minuten) </a:t>
            </a:r>
          </a:p>
          <a:p>
            <a:r>
              <a:rPr lang="de-DE" dirty="0"/>
              <a:t>Anschreiben an einen potentiellen Interessenten mit einer kurzen Darstellung der eigenen Erfindung</a:t>
            </a:r>
          </a:p>
        </p:txBody>
      </p:sp>
      <p:sp>
        <p:nvSpPr>
          <p:cNvPr id="5" name="Foliennummernplatzhalter 4"/>
          <p:cNvSpPr>
            <a:spLocks noGrp="1"/>
          </p:cNvSpPr>
          <p:nvPr>
            <p:ph type="sldNum" sz="quarter" idx="12"/>
          </p:nvPr>
        </p:nvSpPr>
        <p:spPr/>
        <p:txBody>
          <a:bodyPr/>
          <a:lstStyle/>
          <a:p>
            <a:fld id="{C6839156-0AB0-4DF6-B272-47750D79F21E}" type="slidenum">
              <a:rPr lang="de-DE" smtClean="0"/>
              <a:t>196</a:t>
            </a:fld>
            <a:endParaRPr lang="de-DE"/>
          </a:p>
        </p:txBody>
      </p:sp>
    </p:spTree>
    <p:extLst>
      <p:ext uri="{BB962C8B-B14F-4D97-AF65-F5344CB8AC3E}">
        <p14:creationId xmlns:p14="http://schemas.microsoft.com/office/powerpoint/2010/main" val="95644426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Vielen Dank</a:t>
            </a:r>
          </a:p>
        </p:txBody>
      </p:sp>
      <p:sp>
        <p:nvSpPr>
          <p:cNvPr id="3" name="Inhaltsplatzhalter 2"/>
          <p:cNvSpPr>
            <a:spLocks noGrp="1"/>
          </p:cNvSpPr>
          <p:nvPr>
            <p:ph idx="1"/>
          </p:nvPr>
        </p:nvSpPr>
        <p:spPr/>
        <p:txBody>
          <a:bodyPr>
            <a:normAutofit lnSpcReduction="10000"/>
          </a:bodyPr>
          <a:lstStyle/>
          <a:p>
            <a:pPr>
              <a:buFont typeface="Wingdings" panose="05000000000000000000" pitchFamily="2" charset="2"/>
              <a:buChar char="Ø"/>
            </a:pPr>
            <a:r>
              <a:rPr lang="de-DE" sz="3600" dirty="0"/>
              <a:t>Für die vielen Anregungen</a:t>
            </a:r>
          </a:p>
          <a:p>
            <a:pPr marL="0" indent="0">
              <a:buNone/>
            </a:pPr>
            <a:endParaRPr lang="de-DE" sz="3600" dirty="0"/>
          </a:p>
          <a:p>
            <a:pPr>
              <a:buFont typeface="Wingdings" panose="05000000000000000000" pitchFamily="2" charset="2"/>
              <a:buChar char="Ø"/>
            </a:pPr>
            <a:r>
              <a:rPr lang="de-DE" sz="3600" dirty="0"/>
              <a:t>Für das gemeinsame, konstruktive Zusammenarbeiten</a:t>
            </a:r>
          </a:p>
          <a:p>
            <a:pPr marL="0" indent="0">
              <a:buNone/>
            </a:pPr>
            <a:endParaRPr lang="de-DE" sz="3600" dirty="0"/>
          </a:p>
          <a:p>
            <a:pPr>
              <a:buFont typeface="Wingdings" panose="05000000000000000000" pitchFamily="2" charset="2"/>
              <a:buChar char="Ø"/>
            </a:pPr>
            <a:r>
              <a:rPr lang="de-DE" sz="3600" dirty="0"/>
              <a:t>Für jeden Hinweis zur Verbesserung des Skripts</a:t>
            </a:r>
          </a:p>
        </p:txBody>
      </p:sp>
    </p:spTree>
    <p:extLst>
      <p:ext uri="{BB962C8B-B14F-4D97-AF65-F5344CB8AC3E}">
        <p14:creationId xmlns:p14="http://schemas.microsoft.com/office/powerpoint/2010/main" val="66548313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Literatur</a:t>
            </a:r>
          </a:p>
        </p:txBody>
      </p:sp>
      <p:sp>
        <p:nvSpPr>
          <p:cNvPr id="3" name="Inhaltsplatzhalter 2"/>
          <p:cNvSpPr>
            <a:spLocks noGrp="1"/>
          </p:cNvSpPr>
          <p:nvPr>
            <p:ph idx="1"/>
          </p:nvPr>
        </p:nvSpPr>
        <p:spPr/>
        <p:txBody>
          <a:bodyPr>
            <a:normAutofit fontScale="85000" lnSpcReduction="10000"/>
          </a:bodyPr>
          <a:lstStyle/>
          <a:p>
            <a:r>
              <a:rPr lang="de-DE" dirty="0"/>
              <a:t>Linde, </a:t>
            </a:r>
            <a:r>
              <a:rPr lang="de-DE" dirty="0" err="1"/>
              <a:t>HansJürgen</a:t>
            </a:r>
            <a:r>
              <a:rPr lang="de-DE" dirty="0"/>
              <a:t>: Erfolgreich erfinden, Widerspruchsorientierte Innovationsstrategie für Entwickler und Konstrukteure /Linde; Hill. Darmstadt: Hoppenstedt Technik Tabellen Verlag, 1993 ISBN 3-87807-174-4</a:t>
            </a:r>
          </a:p>
          <a:p>
            <a:r>
              <a:rPr lang="de-DE" dirty="0"/>
              <a:t>Wo entsteht Kreativität? 11. September 2001 Die Wirtschaft ein Jahr danach, Wirtschaftswoche 36, 29.8.2002</a:t>
            </a:r>
          </a:p>
          <a:p>
            <a:r>
              <a:rPr lang="de-DE" dirty="0"/>
              <a:t>Die anderen Zitate wurden gleich verlinkt</a:t>
            </a:r>
          </a:p>
        </p:txBody>
      </p:sp>
      <p:sp>
        <p:nvSpPr>
          <p:cNvPr id="5" name="Foliennummernplatzhalter 4"/>
          <p:cNvSpPr>
            <a:spLocks noGrp="1"/>
          </p:cNvSpPr>
          <p:nvPr>
            <p:ph type="sldNum" sz="quarter" idx="12"/>
          </p:nvPr>
        </p:nvSpPr>
        <p:spPr/>
        <p:txBody>
          <a:bodyPr/>
          <a:lstStyle/>
          <a:p>
            <a:fld id="{C6839156-0AB0-4DF6-B272-47750D79F21E}" type="slidenum">
              <a:rPr lang="de-DE" smtClean="0"/>
              <a:t>198</a:t>
            </a:fld>
            <a:endParaRPr lang="de-DE"/>
          </a:p>
        </p:txBody>
      </p:sp>
    </p:spTree>
    <p:extLst>
      <p:ext uri="{BB962C8B-B14F-4D97-AF65-F5344CB8AC3E}">
        <p14:creationId xmlns:p14="http://schemas.microsoft.com/office/powerpoint/2010/main" val="1448809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924944"/>
            <a:ext cx="6491064" cy="1143000"/>
          </a:xfrm>
        </p:spPr>
        <p:txBody>
          <a:bodyPr>
            <a:noAutofit/>
          </a:bodyPr>
          <a:lstStyle/>
          <a:p>
            <a:r>
              <a:rPr lang="de-DE" sz="6600" dirty="0"/>
              <a:t>1. Integration</a:t>
            </a:r>
          </a:p>
        </p:txBody>
      </p:sp>
      <p:sp>
        <p:nvSpPr>
          <p:cNvPr id="3" name="Inhaltsplatzhalter 2"/>
          <p:cNvSpPr>
            <a:spLocks noGrp="1"/>
          </p:cNvSpPr>
          <p:nvPr>
            <p:ph idx="1"/>
          </p:nvPr>
        </p:nvSpPr>
        <p:spPr/>
        <p:txBody>
          <a:bodyPr/>
          <a:lstStyle/>
          <a:p>
            <a:pPr marL="0" indent="0">
              <a:buNone/>
            </a:pPr>
            <a:r>
              <a:rPr lang="de-DE" dirty="0"/>
              <a:t> </a:t>
            </a:r>
          </a:p>
        </p:txBody>
      </p:sp>
      <p:sp>
        <p:nvSpPr>
          <p:cNvPr id="5" name="Foliennummernplatzhalter 4"/>
          <p:cNvSpPr>
            <a:spLocks noGrp="1"/>
          </p:cNvSpPr>
          <p:nvPr>
            <p:ph type="sldNum" sz="quarter" idx="12"/>
          </p:nvPr>
        </p:nvSpPr>
        <p:spPr/>
        <p:txBody>
          <a:bodyPr/>
          <a:lstStyle/>
          <a:p>
            <a:fld id="{C6839156-0AB0-4DF6-B272-47750D79F21E}" type="slidenum">
              <a:rPr lang="de-DE" smtClean="0"/>
              <a:t>2</a:t>
            </a:fld>
            <a:endParaRPr lang="de-DE"/>
          </a:p>
        </p:txBody>
      </p:sp>
    </p:spTree>
    <p:extLst>
      <p:ext uri="{BB962C8B-B14F-4D97-AF65-F5344CB8AC3E}">
        <p14:creationId xmlns:p14="http://schemas.microsoft.com/office/powerpoint/2010/main" val="2353896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6696744" cy="850106"/>
          </a:xfrm>
        </p:spPr>
        <p:txBody>
          <a:bodyPr>
            <a:noAutofit/>
          </a:bodyPr>
          <a:lstStyle/>
          <a:p>
            <a:r>
              <a:rPr lang="de-DE" sz="3600" dirty="0"/>
              <a:t>Gefahren der Zusammenarb</a:t>
            </a:r>
            <a:r>
              <a:rPr lang="de-DE" sz="4000" dirty="0"/>
              <a:t>eit</a:t>
            </a:r>
          </a:p>
        </p:txBody>
      </p:sp>
      <p:sp>
        <p:nvSpPr>
          <p:cNvPr id="3" name="Inhaltsplatzhalter 2"/>
          <p:cNvSpPr>
            <a:spLocks noGrp="1"/>
          </p:cNvSpPr>
          <p:nvPr>
            <p:ph idx="1"/>
          </p:nvPr>
        </p:nvSpPr>
        <p:spPr>
          <a:xfrm>
            <a:off x="457200" y="1556792"/>
            <a:ext cx="6779096" cy="4680520"/>
          </a:xfrm>
        </p:spPr>
        <p:txBody>
          <a:bodyPr>
            <a:noAutofit/>
          </a:bodyPr>
          <a:lstStyle/>
          <a:p>
            <a:pPr marL="0" indent="0">
              <a:lnSpc>
                <a:spcPct val="120000"/>
              </a:lnSpc>
              <a:spcBef>
                <a:spcPts val="1200"/>
              </a:spcBef>
              <a:buNone/>
            </a:pPr>
            <a:r>
              <a:rPr lang="de-DE" sz="2800" dirty="0" err="1"/>
              <a:t>Worst</a:t>
            </a:r>
            <a:r>
              <a:rPr lang="de-DE" sz="2800" dirty="0"/>
              <a:t> Case</a:t>
            </a:r>
          </a:p>
          <a:p>
            <a:pPr marL="180975" indent="-180975">
              <a:lnSpc>
                <a:spcPct val="120000"/>
              </a:lnSpc>
              <a:spcBef>
                <a:spcPts val="1200"/>
              </a:spcBef>
            </a:pPr>
            <a:r>
              <a:rPr lang="de-DE" sz="2800" dirty="0"/>
              <a:t>Einer meldet die Erfindung an, die ein anderer in der Gruppe vorgestellt hat.</a:t>
            </a:r>
          </a:p>
          <a:p>
            <a:pPr marL="180975" indent="-180975">
              <a:lnSpc>
                <a:spcPct val="120000"/>
              </a:lnSpc>
              <a:spcBef>
                <a:spcPts val="1200"/>
              </a:spcBef>
            </a:pPr>
            <a:r>
              <a:rPr lang="de-DE" sz="2800" dirty="0"/>
              <a:t>Einer stellt die Aufgabe vor und ein anderer meldet dazu hinter seinem Rücken ein Patent an.</a:t>
            </a:r>
          </a:p>
          <a:p>
            <a:pPr marL="180975" indent="-180975">
              <a:lnSpc>
                <a:spcPct val="120000"/>
              </a:lnSpc>
              <a:spcBef>
                <a:spcPts val="1200"/>
              </a:spcBef>
            </a:pPr>
            <a:r>
              <a:rPr lang="de-DE" sz="2800" dirty="0"/>
              <a:t>Mehrere Anmelder streiten sich, wie mit der Anmeldung umgegangen werden soll.</a:t>
            </a:r>
          </a:p>
        </p:txBody>
      </p:sp>
      <p:sp>
        <p:nvSpPr>
          <p:cNvPr id="5" name="Foliennummernplatzhalter 4"/>
          <p:cNvSpPr>
            <a:spLocks noGrp="1"/>
          </p:cNvSpPr>
          <p:nvPr>
            <p:ph type="sldNum" sz="quarter" idx="12"/>
          </p:nvPr>
        </p:nvSpPr>
        <p:spPr/>
        <p:txBody>
          <a:bodyPr/>
          <a:lstStyle/>
          <a:p>
            <a:fld id="{C6839156-0AB0-4DF6-B272-47750D79F21E}" type="slidenum">
              <a:rPr lang="de-DE" smtClean="0"/>
              <a:t>20</a:t>
            </a:fld>
            <a:endParaRPr lang="de-DE"/>
          </a:p>
        </p:txBody>
      </p:sp>
    </p:spTree>
    <p:extLst>
      <p:ext uri="{BB962C8B-B14F-4D97-AF65-F5344CB8AC3E}">
        <p14:creationId xmlns:p14="http://schemas.microsoft.com/office/powerpoint/2010/main" val="44463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850106"/>
          </a:xfrm>
        </p:spPr>
        <p:txBody>
          <a:bodyPr>
            <a:normAutofit fontScale="90000"/>
          </a:bodyPr>
          <a:lstStyle/>
          <a:p>
            <a:r>
              <a:rPr lang="de-DE" dirty="0"/>
              <a:t>Chancen der Zusammenarbeit</a:t>
            </a:r>
          </a:p>
        </p:txBody>
      </p:sp>
      <p:sp>
        <p:nvSpPr>
          <p:cNvPr id="3" name="Inhaltsplatzhalter 2"/>
          <p:cNvSpPr>
            <a:spLocks noGrp="1"/>
          </p:cNvSpPr>
          <p:nvPr>
            <p:ph idx="1"/>
          </p:nvPr>
        </p:nvSpPr>
        <p:spPr>
          <a:xfrm>
            <a:off x="251520" y="1052736"/>
            <a:ext cx="6912768" cy="5400600"/>
          </a:xfrm>
        </p:spPr>
        <p:txBody>
          <a:bodyPr>
            <a:noAutofit/>
          </a:bodyPr>
          <a:lstStyle/>
          <a:p>
            <a:pPr marL="0" indent="0">
              <a:lnSpc>
                <a:spcPct val="120000"/>
              </a:lnSpc>
              <a:spcBef>
                <a:spcPts val="1200"/>
              </a:spcBef>
              <a:buNone/>
            </a:pPr>
            <a:r>
              <a:rPr lang="de-DE" sz="2200" dirty="0"/>
              <a:t>Best Case</a:t>
            </a:r>
          </a:p>
          <a:p>
            <a:pPr marL="180975" indent="-180975">
              <a:lnSpc>
                <a:spcPct val="120000"/>
              </a:lnSpc>
              <a:spcBef>
                <a:spcPts val="1200"/>
              </a:spcBef>
            </a:pPr>
            <a:r>
              <a:rPr lang="de-DE" sz="2200" dirty="0"/>
              <a:t>Alle helfen einem, der sich schwer tut, und alle Ideen gehören dem, der sich für das Thema entschieden hat.</a:t>
            </a:r>
          </a:p>
          <a:p>
            <a:pPr marL="180975" indent="-180975">
              <a:lnSpc>
                <a:spcPct val="120000"/>
              </a:lnSpc>
              <a:spcBef>
                <a:spcPts val="1200"/>
              </a:spcBef>
            </a:pPr>
            <a:r>
              <a:rPr lang="de-DE" sz="2200" dirty="0"/>
              <a:t>Einer darf Anmelder sein, obwohl ein anderer Erfinder ist und vielleicht sogar als Erfinder genannt wird. </a:t>
            </a:r>
          </a:p>
          <a:p>
            <a:pPr marL="180975" indent="-180975">
              <a:lnSpc>
                <a:spcPct val="120000"/>
              </a:lnSpc>
              <a:spcBef>
                <a:spcPts val="1200"/>
              </a:spcBef>
            </a:pPr>
            <a:r>
              <a:rPr lang="de-DE" sz="2200" dirty="0"/>
              <a:t>Wir könnten auch pauschal festlegen, dass der, der die Aufgabe stellt, immer der Anmelder ist – selbst wenn die tragende Erfindung letztlich von einem anderen gemacht wurde.</a:t>
            </a:r>
          </a:p>
          <a:p>
            <a:pPr marL="180975" indent="-180975">
              <a:lnSpc>
                <a:spcPct val="120000"/>
              </a:lnSpc>
              <a:spcBef>
                <a:spcPts val="1200"/>
              </a:spcBef>
            </a:pPr>
            <a:r>
              <a:rPr lang="de-DE" sz="2200" dirty="0"/>
              <a:t>Ich würde sogar den, der die Aufgabe stellt, immer als alleinigen Anmelder führen.</a:t>
            </a:r>
          </a:p>
        </p:txBody>
      </p:sp>
      <p:sp>
        <p:nvSpPr>
          <p:cNvPr id="4" name="Foliennummernplatzhalter 3"/>
          <p:cNvSpPr>
            <a:spLocks noGrp="1"/>
          </p:cNvSpPr>
          <p:nvPr>
            <p:ph type="sldNum" sz="quarter" idx="12"/>
          </p:nvPr>
        </p:nvSpPr>
        <p:spPr/>
        <p:txBody>
          <a:bodyPr/>
          <a:lstStyle/>
          <a:p>
            <a:fld id="{C6839156-0AB0-4DF6-B272-47750D79F21E}" type="slidenum">
              <a:rPr lang="de-DE" smtClean="0"/>
              <a:t>21</a:t>
            </a:fld>
            <a:endParaRPr lang="de-DE"/>
          </a:p>
        </p:txBody>
      </p:sp>
    </p:spTree>
    <p:extLst>
      <p:ext uri="{BB962C8B-B14F-4D97-AF65-F5344CB8AC3E}">
        <p14:creationId xmlns:p14="http://schemas.microsoft.com/office/powerpoint/2010/main" val="1057698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6400"/>
            <a:ext cx="6491064" cy="736600"/>
          </a:xfrm>
        </p:spPr>
        <p:txBody>
          <a:bodyPr>
            <a:normAutofit/>
          </a:bodyPr>
          <a:lstStyle/>
          <a:p>
            <a:r>
              <a:rPr lang="de-DE" sz="3600" dirty="0"/>
              <a:t>Unterschied Anmelder - Erfinder</a:t>
            </a:r>
          </a:p>
        </p:txBody>
      </p:sp>
      <p:sp>
        <p:nvSpPr>
          <p:cNvPr id="3" name="Inhaltsplatzhalter 2"/>
          <p:cNvSpPr>
            <a:spLocks noGrp="1"/>
          </p:cNvSpPr>
          <p:nvPr>
            <p:ph idx="1"/>
          </p:nvPr>
        </p:nvSpPr>
        <p:spPr>
          <a:xfrm>
            <a:off x="495300" y="1282700"/>
            <a:ext cx="6491064" cy="5384800"/>
          </a:xfrm>
        </p:spPr>
        <p:txBody>
          <a:bodyPr>
            <a:normAutofit fontScale="85000" lnSpcReduction="20000"/>
          </a:bodyPr>
          <a:lstStyle/>
          <a:p>
            <a:pPr marL="0" indent="0">
              <a:lnSpc>
                <a:spcPct val="140000"/>
              </a:lnSpc>
              <a:spcBef>
                <a:spcPts val="1200"/>
              </a:spcBef>
              <a:buNone/>
            </a:pPr>
            <a:r>
              <a:rPr lang="de-DE" dirty="0"/>
              <a:t>Der Anmelder ist der Inhaber</a:t>
            </a:r>
          </a:p>
          <a:p>
            <a:pPr>
              <a:lnSpc>
                <a:spcPct val="140000"/>
              </a:lnSpc>
              <a:spcBef>
                <a:spcPts val="1200"/>
              </a:spcBef>
              <a:buFont typeface="Wingdings" panose="05000000000000000000" pitchFamily="2" charset="2"/>
              <a:buChar char="Ø"/>
            </a:pPr>
            <a:r>
              <a:rPr lang="de-DE" dirty="0"/>
              <a:t>Ihm gehört alles.</a:t>
            </a:r>
          </a:p>
          <a:p>
            <a:pPr marL="0" indent="0">
              <a:lnSpc>
                <a:spcPct val="140000"/>
              </a:lnSpc>
              <a:spcBef>
                <a:spcPts val="1200"/>
              </a:spcBef>
              <a:buNone/>
            </a:pPr>
            <a:r>
              <a:rPr lang="de-DE" dirty="0"/>
              <a:t>Der Erfinder hat die Ehre</a:t>
            </a:r>
          </a:p>
          <a:p>
            <a:pPr>
              <a:lnSpc>
                <a:spcPct val="140000"/>
              </a:lnSpc>
              <a:spcBef>
                <a:spcPts val="1200"/>
              </a:spcBef>
              <a:buFont typeface="Wingdings" panose="05000000000000000000" pitchFamily="2" charset="2"/>
              <a:buChar char="Ø"/>
            </a:pPr>
            <a:r>
              <a:rPr lang="de-DE" dirty="0"/>
              <a:t>Er muss in der Regel genannt werden.</a:t>
            </a:r>
          </a:p>
          <a:p>
            <a:pPr>
              <a:lnSpc>
                <a:spcPct val="140000"/>
              </a:lnSpc>
              <a:spcBef>
                <a:spcPts val="1200"/>
              </a:spcBef>
              <a:buFont typeface="Wingdings" panose="05000000000000000000" pitchFamily="2" charset="2"/>
              <a:buChar char="Ø"/>
            </a:pPr>
            <a:r>
              <a:rPr lang="de-DE" dirty="0"/>
              <a:t>Er hat z.B. als Arbeitnehmer in Deutschland einen Anspruch auf Vergütung.</a:t>
            </a:r>
          </a:p>
          <a:p>
            <a:pPr>
              <a:lnSpc>
                <a:spcPct val="140000"/>
              </a:lnSpc>
              <a:spcBef>
                <a:spcPts val="1200"/>
              </a:spcBef>
              <a:buFont typeface="Wingdings" panose="05000000000000000000" pitchFamily="2" charset="2"/>
              <a:buChar char="Ø"/>
            </a:pPr>
            <a:r>
              <a:rPr lang="de-DE" dirty="0"/>
              <a:t>Prinzipiell hat er aber keinen Anspruch auf den finanziellen Wert der Erfindung.</a:t>
            </a:r>
          </a:p>
        </p:txBody>
      </p:sp>
      <p:sp>
        <p:nvSpPr>
          <p:cNvPr id="5" name="Foliennummernplatzhalter 4"/>
          <p:cNvSpPr>
            <a:spLocks noGrp="1"/>
          </p:cNvSpPr>
          <p:nvPr>
            <p:ph type="sldNum" sz="quarter" idx="12"/>
          </p:nvPr>
        </p:nvSpPr>
        <p:spPr/>
        <p:txBody>
          <a:bodyPr/>
          <a:lstStyle/>
          <a:p>
            <a:fld id="{C6839156-0AB0-4DF6-B272-47750D79F21E}" type="slidenum">
              <a:rPr lang="de-DE" smtClean="0"/>
              <a:t>22</a:t>
            </a:fld>
            <a:endParaRPr lang="de-DE"/>
          </a:p>
        </p:txBody>
      </p:sp>
    </p:spTree>
    <p:extLst>
      <p:ext uri="{BB962C8B-B14F-4D97-AF65-F5344CB8AC3E}">
        <p14:creationId xmlns:p14="http://schemas.microsoft.com/office/powerpoint/2010/main" val="471224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Zusammenarbeitsvertrag</a:t>
            </a:r>
          </a:p>
        </p:txBody>
      </p:sp>
      <p:sp>
        <p:nvSpPr>
          <p:cNvPr id="3" name="Inhaltsplatzhalter 2"/>
          <p:cNvSpPr>
            <a:spLocks noGrp="1"/>
          </p:cNvSpPr>
          <p:nvPr>
            <p:ph idx="1"/>
          </p:nvPr>
        </p:nvSpPr>
        <p:spPr>
          <a:xfrm>
            <a:off x="457200" y="1268760"/>
            <a:ext cx="6491064" cy="5589240"/>
          </a:xfrm>
        </p:spPr>
        <p:txBody>
          <a:bodyPr>
            <a:normAutofit fontScale="55000" lnSpcReduction="20000"/>
          </a:bodyPr>
          <a:lstStyle/>
          <a:p>
            <a:pPr marL="0" indent="0">
              <a:lnSpc>
                <a:spcPct val="140000"/>
              </a:lnSpc>
              <a:spcBef>
                <a:spcPts val="600"/>
              </a:spcBef>
              <a:buNone/>
            </a:pPr>
            <a:r>
              <a:rPr lang="de-DE" dirty="0"/>
              <a:t>Für eine Erfindergruppe hier oder später im Unternehmen</a:t>
            </a:r>
          </a:p>
          <a:p>
            <a:pPr marL="0" indent="0">
              <a:lnSpc>
                <a:spcPct val="140000"/>
              </a:lnSpc>
              <a:spcBef>
                <a:spcPts val="600"/>
              </a:spcBef>
              <a:buNone/>
            </a:pPr>
            <a:r>
              <a:rPr lang="de-DE" b="1" dirty="0"/>
              <a:t>Rubrum: </a:t>
            </a:r>
            <a:r>
              <a:rPr lang="de-DE" dirty="0"/>
              <a:t>wer ist beteiligt?</a:t>
            </a:r>
          </a:p>
          <a:p>
            <a:pPr marL="0" indent="0">
              <a:lnSpc>
                <a:spcPct val="140000"/>
              </a:lnSpc>
              <a:spcBef>
                <a:spcPts val="600"/>
              </a:spcBef>
              <a:buNone/>
            </a:pPr>
            <a:r>
              <a:rPr lang="de-DE" b="1" dirty="0"/>
              <a:t>Präambel:</a:t>
            </a:r>
            <a:r>
              <a:rPr lang="de-DE" dirty="0"/>
              <a:t> Was wollen wir regeln?</a:t>
            </a:r>
          </a:p>
          <a:p>
            <a:pPr marL="0" indent="0">
              <a:lnSpc>
                <a:spcPct val="140000"/>
              </a:lnSpc>
              <a:spcBef>
                <a:spcPts val="600"/>
              </a:spcBef>
              <a:buNone/>
            </a:pPr>
            <a:r>
              <a:rPr lang="de-DE" b="1" dirty="0"/>
              <a:t>Paragrafen</a:t>
            </a:r>
          </a:p>
          <a:p>
            <a:pPr>
              <a:lnSpc>
                <a:spcPct val="120000"/>
              </a:lnSpc>
              <a:spcBef>
                <a:spcPts val="600"/>
              </a:spcBef>
            </a:pPr>
            <a:r>
              <a:rPr lang="de-DE" dirty="0"/>
              <a:t>Verteilung von Anteilen, Kosten und Erlösen?</a:t>
            </a:r>
          </a:p>
          <a:p>
            <a:pPr>
              <a:lnSpc>
                <a:spcPct val="120000"/>
              </a:lnSpc>
              <a:spcBef>
                <a:spcPts val="600"/>
              </a:spcBef>
            </a:pPr>
            <a:r>
              <a:rPr lang="de-DE" dirty="0"/>
              <a:t>Hauptverantwortlicher? Anmeldungstext, Anmeldeverfahren, Marke, Design, Prototyp, Verkaufs- und Lizenzgespräche, …</a:t>
            </a:r>
          </a:p>
          <a:p>
            <a:pPr>
              <a:lnSpc>
                <a:spcPct val="120000"/>
              </a:lnSpc>
              <a:spcBef>
                <a:spcPts val="600"/>
              </a:spcBef>
            </a:pPr>
            <a:r>
              <a:rPr lang="de-DE" dirty="0"/>
              <a:t>gemeinsame Kasse/Konto?</a:t>
            </a:r>
          </a:p>
          <a:p>
            <a:pPr>
              <a:lnSpc>
                <a:spcPct val="120000"/>
              </a:lnSpc>
              <a:spcBef>
                <a:spcPts val="600"/>
              </a:spcBef>
            </a:pPr>
            <a:r>
              <a:rPr lang="de-DE" dirty="0"/>
              <a:t>Wie wird miteinander kommuniziert – alle in cc?</a:t>
            </a:r>
          </a:p>
          <a:p>
            <a:pPr>
              <a:lnSpc>
                <a:spcPct val="120000"/>
              </a:lnSpc>
              <a:spcBef>
                <a:spcPts val="600"/>
              </a:spcBef>
            </a:pPr>
            <a:r>
              <a:rPr lang="de-DE" dirty="0"/>
              <a:t>Wie wird entschieden? Mehrheit, Einstimmigkeit …</a:t>
            </a:r>
          </a:p>
          <a:p>
            <a:pPr>
              <a:lnSpc>
                <a:spcPct val="120000"/>
              </a:lnSpc>
              <a:spcBef>
                <a:spcPts val="600"/>
              </a:spcBef>
            </a:pPr>
            <a:r>
              <a:rPr lang="de-DE" dirty="0"/>
              <a:t>Wie lange soll der Vertrag laufen?</a:t>
            </a:r>
          </a:p>
          <a:p>
            <a:pPr>
              <a:lnSpc>
                <a:spcPct val="120000"/>
              </a:lnSpc>
              <a:spcBef>
                <a:spcPts val="600"/>
              </a:spcBef>
            </a:pPr>
            <a:r>
              <a:rPr lang="de-DE" dirty="0"/>
              <a:t>Was passiert am Ende der Laufzeit?</a:t>
            </a:r>
          </a:p>
          <a:p>
            <a:pPr>
              <a:lnSpc>
                <a:spcPct val="120000"/>
              </a:lnSpc>
              <a:spcBef>
                <a:spcPts val="600"/>
              </a:spcBef>
            </a:pPr>
            <a:r>
              <a:rPr lang="de-DE" dirty="0"/>
              <a:t>Kann man kündigen und welche Folge hat das?</a:t>
            </a:r>
          </a:p>
          <a:p>
            <a:pPr>
              <a:lnSpc>
                <a:spcPct val="120000"/>
              </a:lnSpc>
              <a:spcBef>
                <a:spcPts val="600"/>
              </a:spcBef>
            </a:pPr>
            <a:r>
              <a:rPr lang="de-DE" dirty="0"/>
              <a:t>Kann einer ausgeschlossen werden?</a:t>
            </a:r>
          </a:p>
          <a:p>
            <a:pPr marL="0" indent="0">
              <a:lnSpc>
                <a:spcPct val="140000"/>
              </a:lnSpc>
              <a:spcBef>
                <a:spcPts val="600"/>
              </a:spcBef>
              <a:buNone/>
            </a:pPr>
            <a:r>
              <a:rPr lang="de-DE" b="1" dirty="0"/>
              <a:t>Datum Unterschriften</a:t>
            </a:r>
          </a:p>
        </p:txBody>
      </p:sp>
      <p:sp>
        <p:nvSpPr>
          <p:cNvPr id="5" name="Foliennummernplatzhalter 4"/>
          <p:cNvSpPr>
            <a:spLocks noGrp="1"/>
          </p:cNvSpPr>
          <p:nvPr>
            <p:ph type="sldNum" sz="quarter" idx="12"/>
          </p:nvPr>
        </p:nvSpPr>
        <p:spPr/>
        <p:txBody>
          <a:bodyPr/>
          <a:lstStyle/>
          <a:p>
            <a:fld id="{C6839156-0AB0-4DF6-B272-47750D79F21E}" type="slidenum">
              <a:rPr lang="de-DE" smtClean="0"/>
              <a:t>23</a:t>
            </a:fld>
            <a:endParaRPr lang="de-DE"/>
          </a:p>
        </p:txBody>
      </p:sp>
    </p:spTree>
    <p:extLst>
      <p:ext uri="{BB962C8B-B14F-4D97-AF65-F5344CB8AC3E}">
        <p14:creationId xmlns:p14="http://schemas.microsoft.com/office/powerpoint/2010/main" val="583601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68288"/>
            <a:ext cx="6491064" cy="648072"/>
          </a:xfrm>
        </p:spPr>
        <p:txBody>
          <a:bodyPr>
            <a:normAutofit/>
          </a:bodyPr>
          <a:lstStyle/>
          <a:p>
            <a:r>
              <a:rPr lang="de-DE" sz="3600" dirty="0"/>
              <a:t>Praktische Regelungen</a:t>
            </a:r>
          </a:p>
        </p:txBody>
      </p:sp>
      <p:sp>
        <p:nvSpPr>
          <p:cNvPr id="3" name="Inhaltsplatzhalter 2"/>
          <p:cNvSpPr>
            <a:spLocks noGrp="1"/>
          </p:cNvSpPr>
          <p:nvPr>
            <p:ph idx="1"/>
          </p:nvPr>
        </p:nvSpPr>
        <p:spPr>
          <a:xfrm>
            <a:off x="457200" y="1219200"/>
            <a:ext cx="6491064" cy="5461000"/>
          </a:xfrm>
        </p:spPr>
        <p:txBody>
          <a:bodyPr>
            <a:normAutofit fontScale="55000" lnSpcReduction="20000"/>
          </a:bodyPr>
          <a:lstStyle/>
          <a:p>
            <a:pPr>
              <a:lnSpc>
                <a:spcPct val="140000"/>
              </a:lnSpc>
              <a:spcBef>
                <a:spcPts val="1200"/>
              </a:spcBef>
            </a:pPr>
            <a:r>
              <a:rPr lang="de-DE" dirty="0"/>
              <a:t>Welchen Zusammenarbeitsvertrag würde ich gerne unterschreiben?</a:t>
            </a:r>
          </a:p>
          <a:p>
            <a:pPr>
              <a:lnSpc>
                <a:spcPct val="140000"/>
              </a:lnSpc>
              <a:spcBef>
                <a:spcPts val="1200"/>
              </a:spcBef>
            </a:pPr>
            <a:r>
              <a:rPr lang="de-DE" dirty="0"/>
              <a:t>Jeder gibt ein Thema oder eine Aufgabe vor, die er bearbeiten will.</a:t>
            </a:r>
          </a:p>
          <a:p>
            <a:pPr>
              <a:lnSpc>
                <a:spcPct val="140000"/>
              </a:lnSpc>
              <a:spcBef>
                <a:spcPts val="1200"/>
              </a:spcBef>
            </a:pPr>
            <a:r>
              <a:rPr lang="de-DE" dirty="0"/>
              <a:t>Das Thema kann jederzeit geändert oder ergänzt werden.</a:t>
            </a:r>
          </a:p>
          <a:p>
            <a:pPr>
              <a:lnSpc>
                <a:spcPct val="140000"/>
              </a:lnSpc>
              <a:spcBef>
                <a:spcPts val="1200"/>
              </a:spcBef>
            </a:pPr>
            <a:r>
              <a:rPr lang="de-DE" dirty="0"/>
              <a:t>Ein verändertes Thema darf sich nicht mit einem Thema eines anderen Studenten überschneiden.</a:t>
            </a:r>
          </a:p>
          <a:p>
            <a:pPr>
              <a:lnSpc>
                <a:spcPct val="140000"/>
              </a:lnSpc>
              <a:spcBef>
                <a:spcPts val="1200"/>
              </a:spcBef>
            </a:pPr>
            <a:r>
              <a:rPr lang="de-DE" dirty="0"/>
              <a:t>Es gibt eine kontinuierlich bearbeitete Themenliste.</a:t>
            </a:r>
          </a:p>
          <a:p>
            <a:pPr>
              <a:lnSpc>
                <a:spcPct val="140000"/>
              </a:lnSpc>
              <a:spcBef>
                <a:spcPts val="1200"/>
              </a:spcBef>
            </a:pPr>
            <a:r>
              <a:rPr lang="de-DE" dirty="0"/>
              <a:t>Coaches und beteiligte Fremde müssen eine Geheimhaltungserklärung unterschreiben</a:t>
            </a:r>
          </a:p>
          <a:p>
            <a:pPr>
              <a:lnSpc>
                <a:spcPct val="140000"/>
              </a:lnSpc>
              <a:spcBef>
                <a:spcPts val="1200"/>
              </a:spcBef>
            </a:pPr>
            <a:r>
              <a:rPr lang="de-DE" dirty="0"/>
              <a:t>Ein guter Zusammenarbeitsvertrag kann auch die Grundlage für zukünftige Projekte mit der Industrie sein.</a:t>
            </a:r>
          </a:p>
          <a:p>
            <a:pPr>
              <a:lnSpc>
                <a:spcPct val="140000"/>
              </a:lnSpc>
              <a:spcBef>
                <a:spcPts val="1200"/>
              </a:spcBef>
            </a:pPr>
            <a:r>
              <a:rPr lang="de-DE" dirty="0"/>
              <a:t>Nicht Vertrauen sondern Struktur</a:t>
            </a:r>
          </a:p>
        </p:txBody>
      </p:sp>
      <p:sp>
        <p:nvSpPr>
          <p:cNvPr id="5" name="Foliennummernplatzhalter 4"/>
          <p:cNvSpPr>
            <a:spLocks noGrp="1"/>
          </p:cNvSpPr>
          <p:nvPr>
            <p:ph type="sldNum" sz="quarter" idx="12"/>
          </p:nvPr>
        </p:nvSpPr>
        <p:spPr/>
        <p:txBody>
          <a:bodyPr/>
          <a:lstStyle/>
          <a:p>
            <a:fld id="{C6839156-0AB0-4DF6-B272-47750D79F21E}" type="slidenum">
              <a:rPr lang="de-DE" smtClean="0"/>
              <a:t>24</a:t>
            </a:fld>
            <a:endParaRPr lang="de-DE"/>
          </a:p>
        </p:txBody>
      </p:sp>
    </p:spTree>
    <p:extLst>
      <p:ext uri="{BB962C8B-B14F-4D97-AF65-F5344CB8AC3E}">
        <p14:creationId xmlns:p14="http://schemas.microsoft.com/office/powerpoint/2010/main" val="1172743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Anmeldergemeinschaften</a:t>
            </a:r>
          </a:p>
        </p:txBody>
      </p:sp>
      <p:sp>
        <p:nvSpPr>
          <p:cNvPr id="3" name="Inhaltsplatzhalter 2"/>
          <p:cNvSpPr>
            <a:spLocks noGrp="1"/>
          </p:cNvSpPr>
          <p:nvPr>
            <p:ph idx="1"/>
          </p:nvPr>
        </p:nvSpPr>
        <p:spPr>
          <a:xfrm>
            <a:off x="482600" y="1302916"/>
            <a:ext cx="6491064" cy="5326484"/>
          </a:xfrm>
        </p:spPr>
        <p:txBody>
          <a:bodyPr>
            <a:normAutofit fontScale="70000" lnSpcReduction="20000"/>
          </a:bodyPr>
          <a:lstStyle/>
          <a:p>
            <a:pPr>
              <a:lnSpc>
                <a:spcPct val="140000"/>
              </a:lnSpc>
              <a:spcBef>
                <a:spcPts val="1200"/>
              </a:spcBef>
              <a:tabLst>
                <a:tab pos="627063" algn="l"/>
              </a:tabLst>
            </a:pPr>
            <a:r>
              <a:rPr lang="de-DE" dirty="0"/>
              <a:t>Erfinder</a:t>
            </a:r>
            <a:r>
              <a:rPr lang="de-DE" dirty="0">
                <a:hlinkClick r:id="rId2"/>
              </a:rPr>
              <a:t>gemeinschaft</a:t>
            </a:r>
            <a:r>
              <a:rPr lang="de-DE" dirty="0"/>
              <a:t> </a:t>
            </a:r>
            <a:r>
              <a:rPr lang="de-DE" dirty="0">
                <a:hlinkClick r:id="rId3"/>
              </a:rPr>
              <a:t>§ 741 BGB</a:t>
            </a:r>
            <a:endParaRPr lang="de-DE" dirty="0"/>
          </a:p>
          <a:p>
            <a:pPr marL="0" indent="0" defTabSz="628650">
              <a:lnSpc>
                <a:spcPct val="140000"/>
              </a:lnSpc>
              <a:spcBef>
                <a:spcPts val="1200"/>
              </a:spcBef>
              <a:buNone/>
              <a:tabLst>
                <a:tab pos="627063" algn="l"/>
              </a:tabLst>
            </a:pPr>
            <a:r>
              <a:rPr lang="de-DE" sz="2800" dirty="0"/>
              <a:t>	Zufällige Erfindergruppe</a:t>
            </a:r>
          </a:p>
          <a:p>
            <a:pPr marL="0" indent="0" defTabSz="628650">
              <a:lnSpc>
                <a:spcPct val="140000"/>
              </a:lnSpc>
              <a:spcBef>
                <a:spcPts val="1200"/>
              </a:spcBef>
              <a:buNone/>
              <a:tabLst>
                <a:tab pos="627063" algn="l"/>
              </a:tabLst>
            </a:pPr>
            <a:r>
              <a:rPr lang="de-DE" sz="2800" dirty="0"/>
              <a:t>	die Regeln des BGB sind eher unpassend</a:t>
            </a:r>
          </a:p>
          <a:p>
            <a:pPr>
              <a:lnSpc>
                <a:spcPct val="140000"/>
              </a:lnSpc>
              <a:spcBef>
                <a:spcPts val="1200"/>
              </a:spcBef>
              <a:tabLst>
                <a:tab pos="627063" algn="l"/>
              </a:tabLst>
            </a:pPr>
            <a:r>
              <a:rPr lang="de-DE" dirty="0"/>
              <a:t>Erfindergesellschaft </a:t>
            </a:r>
            <a:r>
              <a:rPr lang="de-DE" dirty="0">
                <a:hlinkClick r:id="rId4"/>
              </a:rPr>
              <a:t>§ 705 BGB</a:t>
            </a:r>
            <a:endParaRPr lang="de-DE" dirty="0"/>
          </a:p>
          <a:p>
            <a:pPr marL="0" indent="0">
              <a:lnSpc>
                <a:spcPct val="140000"/>
              </a:lnSpc>
              <a:spcBef>
                <a:spcPts val="1200"/>
              </a:spcBef>
              <a:buNone/>
              <a:tabLst>
                <a:tab pos="627063" algn="l"/>
              </a:tabLst>
            </a:pPr>
            <a:r>
              <a:rPr lang="de-DE" sz="2800" dirty="0"/>
              <a:t>	Erfindergruppe mit gemeinsamem Ziel</a:t>
            </a:r>
          </a:p>
          <a:p>
            <a:pPr marL="0" indent="0">
              <a:lnSpc>
                <a:spcPct val="140000"/>
              </a:lnSpc>
              <a:spcBef>
                <a:spcPts val="1200"/>
              </a:spcBef>
              <a:buNone/>
              <a:tabLst>
                <a:tab pos="627063" algn="l"/>
              </a:tabLst>
            </a:pPr>
            <a:r>
              <a:rPr lang="de-DE" sz="2800" dirty="0"/>
              <a:t>	hier ist ein schriftlicher Vertrag ratsam</a:t>
            </a:r>
          </a:p>
          <a:p>
            <a:pPr>
              <a:lnSpc>
                <a:spcPct val="140000"/>
              </a:lnSpc>
              <a:spcBef>
                <a:spcPts val="1200"/>
              </a:spcBef>
              <a:tabLst>
                <a:tab pos="627063" algn="l"/>
              </a:tabLst>
            </a:pPr>
            <a:r>
              <a:rPr lang="de-DE" dirty="0"/>
              <a:t>Eingetragene Gesellschaften </a:t>
            </a:r>
          </a:p>
          <a:p>
            <a:pPr marL="0" indent="0">
              <a:lnSpc>
                <a:spcPct val="140000"/>
              </a:lnSpc>
              <a:spcBef>
                <a:spcPts val="1200"/>
              </a:spcBef>
              <a:buNone/>
              <a:tabLst>
                <a:tab pos="627063" algn="l"/>
              </a:tabLst>
            </a:pPr>
            <a:r>
              <a:rPr lang="de-DE" dirty="0"/>
              <a:t>	</a:t>
            </a:r>
            <a:r>
              <a:rPr lang="de-DE" sz="2800" dirty="0">
                <a:hlinkClick r:id="rId5"/>
              </a:rPr>
              <a:t>Gesellschaft mit beschränkter Haftung</a:t>
            </a:r>
            <a:endParaRPr lang="de-DE" sz="2800" dirty="0"/>
          </a:p>
          <a:p>
            <a:pPr marL="0" indent="0" defTabSz="628650">
              <a:lnSpc>
                <a:spcPct val="140000"/>
              </a:lnSpc>
              <a:spcBef>
                <a:spcPts val="1200"/>
              </a:spcBef>
              <a:buNone/>
              <a:tabLst>
                <a:tab pos="627063" algn="l"/>
              </a:tabLst>
            </a:pPr>
            <a:r>
              <a:rPr lang="de-DE" sz="2800" dirty="0"/>
              <a:t>		</a:t>
            </a:r>
            <a:r>
              <a:rPr lang="de-DE" sz="2800" dirty="0">
                <a:hlinkClick r:id="rId6"/>
              </a:rPr>
              <a:t>Unternehmergesellschaft</a:t>
            </a:r>
            <a:r>
              <a:rPr lang="de-DE" sz="2800" dirty="0"/>
              <a:t>, </a:t>
            </a:r>
            <a:r>
              <a:rPr lang="de-DE" sz="2800" dirty="0">
                <a:hlinkClick r:id="rId7"/>
              </a:rPr>
              <a:t>GmbH &amp; Co. KG</a:t>
            </a:r>
            <a:endParaRPr lang="de-DE" sz="2800" dirty="0"/>
          </a:p>
          <a:p>
            <a:pPr marL="0" indent="0" defTabSz="628650">
              <a:buNone/>
              <a:tabLst>
                <a:tab pos="627063" algn="l"/>
              </a:tabLst>
            </a:pPr>
            <a:r>
              <a:rPr lang="de-DE" sz="2800" dirty="0"/>
              <a:t>	</a:t>
            </a:r>
            <a:r>
              <a:rPr lang="de-DE" sz="2400" dirty="0"/>
              <a:t>(Speziell für Steuer und Nachfolge, etc.)</a:t>
            </a:r>
          </a:p>
          <a:p>
            <a:pPr marL="0" indent="0">
              <a:buNone/>
            </a:pPr>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25</a:t>
            </a:fld>
            <a:endParaRPr lang="de-DE"/>
          </a:p>
        </p:txBody>
      </p:sp>
    </p:spTree>
    <p:extLst>
      <p:ext uri="{BB962C8B-B14F-4D97-AF65-F5344CB8AC3E}">
        <p14:creationId xmlns:p14="http://schemas.microsoft.com/office/powerpoint/2010/main" val="274292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562074"/>
          </a:xfrm>
        </p:spPr>
        <p:txBody>
          <a:bodyPr>
            <a:normAutofit fontScale="90000"/>
          </a:bodyPr>
          <a:lstStyle/>
          <a:p>
            <a:r>
              <a:rPr lang="de-DE" dirty="0"/>
              <a:t>Vertragsstrafe</a:t>
            </a:r>
          </a:p>
        </p:txBody>
      </p:sp>
      <p:sp>
        <p:nvSpPr>
          <p:cNvPr id="3" name="Inhaltsplatzhalter 2"/>
          <p:cNvSpPr>
            <a:spLocks noGrp="1"/>
          </p:cNvSpPr>
          <p:nvPr>
            <p:ph idx="1"/>
          </p:nvPr>
        </p:nvSpPr>
        <p:spPr>
          <a:xfrm>
            <a:off x="467544" y="908720"/>
            <a:ext cx="6491064" cy="5034880"/>
          </a:xfrm>
        </p:spPr>
        <p:txBody>
          <a:bodyPr>
            <a:noAutofit/>
          </a:bodyPr>
          <a:lstStyle/>
          <a:p>
            <a:pPr marL="0" indent="0">
              <a:lnSpc>
                <a:spcPct val="120000"/>
              </a:lnSpc>
              <a:spcBef>
                <a:spcPts val="1200"/>
              </a:spcBef>
              <a:buNone/>
            </a:pPr>
            <a:r>
              <a:rPr lang="de-DE" sz="2200" dirty="0"/>
              <a:t>Und wenn nun einer gegen unseren Vertrag verstößt, was dann?</a:t>
            </a:r>
          </a:p>
          <a:p>
            <a:pPr>
              <a:lnSpc>
                <a:spcPct val="120000"/>
              </a:lnSpc>
              <a:spcBef>
                <a:spcPts val="1200"/>
              </a:spcBef>
            </a:pPr>
            <a:r>
              <a:rPr lang="de-DE" sz="2200" dirty="0"/>
              <a:t>Wir setzen für diesen Fall eine Strafe, die der zu zahlen hat, der den Vertrag verletzt.</a:t>
            </a:r>
          </a:p>
          <a:p>
            <a:pPr marL="0" indent="0">
              <a:lnSpc>
                <a:spcPct val="120000"/>
              </a:lnSpc>
              <a:spcBef>
                <a:spcPts val="1200"/>
              </a:spcBef>
              <a:buNone/>
            </a:pPr>
            <a:r>
              <a:rPr lang="de-DE" sz="2200" dirty="0"/>
              <a:t>Wie hoch soll diese Strafe sein?</a:t>
            </a:r>
          </a:p>
          <a:p>
            <a:pPr>
              <a:lnSpc>
                <a:spcPct val="120000"/>
              </a:lnSpc>
              <a:spcBef>
                <a:spcPts val="1200"/>
              </a:spcBef>
            </a:pPr>
            <a:r>
              <a:rPr lang="de-DE" sz="2200" dirty="0"/>
              <a:t>Der Wert liegt häufig bei einigen tausend Euro.</a:t>
            </a:r>
          </a:p>
          <a:p>
            <a:pPr>
              <a:lnSpc>
                <a:spcPct val="120000"/>
              </a:lnSpc>
              <a:spcBef>
                <a:spcPts val="1200"/>
              </a:spcBef>
            </a:pPr>
            <a:r>
              <a:rPr lang="de-DE" sz="2200" dirty="0"/>
              <a:t>Es ist aber immer fraglich, was angemessen ist.</a:t>
            </a:r>
          </a:p>
          <a:p>
            <a:pPr>
              <a:lnSpc>
                <a:spcPct val="120000"/>
              </a:lnSpc>
              <a:spcBef>
                <a:spcPts val="1200"/>
              </a:spcBef>
            </a:pPr>
            <a:r>
              <a:rPr lang="de-DE" sz="2200" dirty="0"/>
              <a:t>Insbesondere wenn mehrmals verletzt wird, ist fraglich, ob die Vertragsstrafe auch mehrmals fällig wird.</a:t>
            </a:r>
          </a:p>
          <a:p>
            <a:pPr>
              <a:lnSpc>
                <a:spcPct val="120000"/>
              </a:lnSpc>
              <a:spcBef>
                <a:spcPts val="1200"/>
              </a:spcBef>
            </a:pPr>
            <a:r>
              <a:rPr lang="de-DE" sz="2200" dirty="0"/>
              <a:t>Aus diesem Problem hat sich der Hamburger Brauch entwickelt</a:t>
            </a:r>
            <a:r>
              <a:rPr lang="de-DE" sz="2400" dirty="0"/>
              <a:t>.</a:t>
            </a:r>
          </a:p>
          <a:p>
            <a:endParaRPr lang="de-DE" sz="1800" dirty="0"/>
          </a:p>
          <a:p>
            <a:pPr marL="0" indent="0">
              <a:buNone/>
            </a:pPr>
            <a:endParaRPr lang="de-DE" sz="1800" dirty="0"/>
          </a:p>
        </p:txBody>
      </p:sp>
      <p:sp>
        <p:nvSpPr>
          <p:cNvPr id="5" name="Foliennummernplatzhalter 4"/>
          <p:cNvSpPr>
            <a:spLocks noGrp="1"/>
          </p:cNvSpPr>
          <p:nvPr>
            <p:ph type="sldNum" sz="quarter" idx="12"/>
          </p:nvPr>
        </p:nvSpPr>
        <p:spPr/>
        <p:txBody>
          <a:bodyPr/>
          <a:lstStyle/>
          <a:p>
            <a:fld id="{C6839156-0AB0-4DF6-B272-47750D79F21E}" type="slidenum">
              <a:rPr lang="de-DE" smtClean="0"/>
              <a:t>26</a:t>
            </a:fld>
            <a:endParaRPr lang="de-DE"/>
          </a:p>
        </p:txBody>
      </p:sp>
    </p:spTree>
    <p:extLst>
      <p:ext uri="{BB962C8B-B14F-4D97-AF65-F5344CB8AC3E}">
        <p14:creationId xmlns:p14="http://schemas.microsoft.com/office/powerpoint/2010/main" val="3562742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76672"/>
            <a:ext cx="6491064" cy="648072"/>
          </a:xfrm>
        </p:spPr>
        <p:txBody>
          <a:bodyPr>
            <a:normAutofit fontScale="90000"/>
          </a:bodyPr>
          <a:lstStyle/>
          <a:p>
            <a:r>
              <a:rPr lang="de-DE" dirty="0"/>
              <a:t>Hamburger Brauch</a:t>
            </a:r>
          </a:p>
        </p:txBody>
      </p:sp>
      <p:sp>
        <p:nvSpPr>
          <p:cNvPr id="3" name="Inhaltsplatzhalter 2"/>
          <p:cNvSpPr>
            <a:spLocks noGrp="1"/>
          </p:cNvSpPr>
          <p:nvPr>
            <p:ph idx="1"/>
          </p:nvPr>
        </p:nvSpPr>
        <p:spPr>
          <a:xfrm>
            <a:off x="467544" y="1340768"/>
            <a:ext cx="6491064" cy="5377532"/>
          </a:xfrm>
        </p:spPr>
        <p:txBody>
          <a:bodyPr>
            <a:normAutofit fontScale="62500" lnSpcReduction="20000"/>
          </a:bodyPr>
          <a:lstStyle/>
          <a:p>
            <a:pPr>
              <a:lnSpc>
                <a:spcPct val="140000"/>
              </a:lnSpc>
              <a:spcBef>
                <a:spcPts val="1200"/>
              </a:spcBef>
            </a:pPr>
            <a:r>
              <a:rPr lang="de-DE" dirty="0"/>
              <a:t>Der </a:t>
            </a:r>
            <a:r>
              <a:rPr lang="de-DE" dirty="0">
                <a:hlinkClick r:id="rId2"/>
              </a:rPr>
              <a:t>Hamburger Brauch</a:t>
            </a:r>
            <a:r>
              <a:rPr lang="de-DE" dirty="0"/>
              <a:t> ist eine Form des </a:t>
            </a:r>
            <a:r>
              <a:rPr lang="de-DE" dirty="0" err="1"/>
              <a:t>Vertragsstrafeversprechens</a:t>
            </a:r>
            <a:r>
              <a:rPr lang="de-DE" dirty="0"/>
              <a:t>, das sich aus der Rechtsprechung entwickelt hat. Nach dem Hamburger Brauch wird </a:t>
            </a:r>
            <a:r>
              <a:rPr lang="de-DE" b="1" dirty="0"/>
              <a:t>keine feste Vertragsstrafe</a:t>
            </a:r>
            <a:r>
              <a:rPr lang="de-DE" dirty="0"/>
              <a:t>, sondern nur eine angemessene Vertragsstrafe vereinbart. </a:t>
            </a:r>
          </a:p>
          <a:p>
            <a:pPr>
              <a:lnSpc>
                <a:spcPct val="140000"/>
              </a:lnSpc>
              <a:spcBef>
                <a:spcPts val="1200"/>
              </a:spcBef>
            </a:pPr>
            <a:r>
              <a:rPr lang="de-DE" dirty="0"/>
              <a:t>Der Schuldner erklärt sich zur Zahlung einer Vertragsstrafe bereit, die vom Gläubiger nach billigem Ermessen festgesetzt wird und </a:t>
            </a:r>
            <a:r>
              <a:rPr lang="de-DE" b="1" dirty="0"/>
              <a:t>gegebenenfalls von einem Gericht auf Angemessenheit überprüft </a:t>
            </a:r>
            <a:r>
              <a:rPr lang="de-DE" dirty="0"/>
              <a:t>werden kann.</a:t>
            </a:r>
          </a:p>
          <a:p>
            <a:pPr>
              <a:lnSpc>
                <a:spcPct val="140000"/>
              </a:lnSpc>
              <a:spcBef>
                <a:spcPts val="1200"/>
              </a:spcBef>
            </a:pPr>
            <a:r>
              <a:rPr lang="de-DE" dirty="0"/>
              <a:t>Sofern das Gericht in seiner Entscheidung eine geringere Vertragsstrafe als angemessen ansieht, so muss der Schuldner nur den niedrigeren Betrag zahlen.</a:t>
            </a:r>
          </a:p>
          <a:p>
            <a:endParaRPr lang="de-DE" dirty="0"/>
          </a:p>
        </p:txBody>
      </p:sp>
      <p:sp>
        <p:nvSpPr>
          <p:cNvPr id="4" name="Foliennummernplatzhalter 3"/>
          <p:cNvSpPr>
            <a:spLocks noGrp="1"/>
          </p:cNvSpPr>
          <p:nvPr>
            <p:ph type="sldNum" sz="quarter" idx="12"/>
          </p:nvPr>
        </p:nvSpPr>
        <p:spPr/>
        <p:txBody>
          <a:bodyPr/>
          <a:lstStyle/>
          <a:p>
            <a:fld id="{C6839156-0AB0-4DF6-B272-47750D79F21E}" type="slidenum">
              <a:rPr lang="de-DE" smtClean="0"/>
              <a:t>27</a:t>
            </a:fld>
            <a:endParaRPr lang="de-DE"/>
          </a:p>
        </p:txBody>
      </p:sp>
    </p:spTree>
    <p:extLst>
      <p:ext uri="{BB962C8B-B14F-4D97-AF65-F5344CB8AC3E}">
        <p14:creationId xmlns:p14="http://schemas.microsoft.com/office/powerpoint/2010/main" val="2010743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906462"/>
          </a:xfrm>
        </p:spPr>
        <p:txBody>
          <a:bodyPr>
            <a:normAutofit/>
          </a:bodyPr>
          <a:lstStyle/>
          <a:p>
            <a:r>
              <a:rPr lang="de-DE" sz="3600" dirty="0"/>
              <a:t>Arbeitnehmererfindergesetz</a:t>
            </a:r>
          </a:p>
        </p:txBody>
      </p:sp>
      <p:sp>
        <p:nvSpPr>
          <p:cNvPr id="3" name="Inhaltsplatzhalter 2"/>
          <p:cNvSpPr>
            <a:spLocks noGrp="1"/>
          </p:cNvSpPr>
          <p:nvPr>
            <p:ph idx="1"/>
          </p:nvPr>
        </p:nvSpPr>
        <p:spPr>
          <a:xfrm>
            <a:off x="467544" y="1340768"/>
            <a:ext cx="6707088" cy="5631532"/>
          </a:xfrm>
        </p:spPr>
        <p:txBody>
          <a:bodyPr>
            <a:normAutofit fontScale="62500" lnSpcReduction="20000"/>
          </a:bodyPr>
          <a:lstStyle/>
          <a:p>
            <a:pPr>
              <a:lnSpc>
                <a:spcPct val="140000"/>
              </a:lnSpc>
              <a:spcBef>
                <a:spcPts val="1200"/>
              </a:spcBef>
            </a:pPr>
            <a:r>
              <a:rPr lang="de-DE" dirty="0"/>
              <a:t>Wem gehört die Erfindung?</a:t>
            </a:r>
          </a:p>
          <a:p>
            <a:pPr marL="0" indent="0" defTabSz="542925">
              <a:lnSpc>
                <a:spcPct val="140000"/>
              </a:lnSpc>
              <a:spcBef>
                <a:spcPts val="1200"/>
              </a:spcBef>
              <a:buNone/>
            </a:pPr>
            <a:r>
              <a:rPr lang="de-DE" dirty="0"/>
              <a:t>	In Deutschland immer zuerst dem Erfinder</a:t>
            </a:r>
          </a:p>
          <a:p>
            <a:pPr>
              <a:lnSpc>
                <a:spcPct val="140000"/>
              </a:lnSpc>
              <a:spcBef>
                <a:spcPts val="1200"/>
              </a:spcBef>
            </a:pPr>
            <a:r>
              <a:rPr lang="de-DE" dirty="0"/>
              <a:t>Und wenn der Erfinder Arbeitnehmer ist?</a:t>
            </a:r>
          </a:p>
          <a:p>
            <a:pPr marL="0" indent="0" defTabSz="542925">
              <a:lnSpc>
                <a:spcPct val="140000"/>
              </a:lnSpc>
              <a:spcBef>
                <a:spcPts val="1200"/>
              </a:spcBef>
              <a:buNone/>
            </a:pPr>
            <a:r>
              <a:rPr lang="de-DE" dirty="0"/>
              <a:t>	Dann muss er die Erfindung dem Arbeitgeber melden. 	Wenn der 	Arbeitgeber die Erfindung innerhalb von 4 	Wochen nicht freigibt, geht die Erfindung 	auf das 	Unternehmen über.</a:t>
            </a:r>
          </a:p>
          <a:p>
            <a:pPr>
              <a:lnSpc>
                <a:spcPct val="140000"/>
              </a:lnSpc>
              <a:spcBef>
                <a:spcPts val="1200"/>
              </a:spcBef>
            </a:pPr>
            <a:r>
              <a:rPr lang="de-DE" dirty="0"/>
              <a:t>Und was bekommt der Erfinder?</a:t>
            </a:r>
          </a:p>
          <a:p>
            <a:pPr marL="0" indent="0" defTabSz="531813">
              <a:lnSpc>
                <a:spcPct val="140000"/>
              </a:lnSpc>
              <a:spcBef>
                <a:spcPts val="1200"/>
              </a:spcBef>
              <a:buNone/>
            </a:pPr>
            <a:r>
              <a:rPr lang="de-DE" dirty="0"/>
              <a:t>	Der Arbeitgeber muss die Erfindung dann  zum Patent 	anmelden und dem Erfinder eine angemessene 	Vergütung bezahlen</a:t>
            </a:r>
          </a:p>
          <a:p>
            <a:pPr marL="0" indent="0">
              <a:spcBef>
                <a:spcPts val="0"/>
              </a:spcBef>
              <a:buNone/>
            </a:pPr>
            <a:endParaRPr lang="de-DE" sz="2600" dirty="0"/>
          </a:p>
          <a:p>
            <a:pPr marL="0" indent="0">
              <a:spcBef>
                <a:spcPts val="0"/>
              </a:spcBef>
              <a:buNone/>
            </a:pPr>
            <a:r>
              <a:rPr lang="de-DE" sz="2600" dirty="0">
                <a:hlinkClick r:id="rId2"/>
              </a:rPr>
              <a:t>Arbeitnehmererfindergesetz</a:t>
            </a:r>
            <a:r>
              <a:rPr lang="de-DE" sz="2600" dirty="0"/>
              <a:t> </a:t>
            </a:r>
          </a:p>
          <a:p>
            <a:pPr marL="0" indent="0">
              <a:spcBef>
                <a:spcPts val="0"/>
              </a:spcBef>
              <a:buNone/>
            </a:pPr>
            <a:r>
              <a:rPr lang="de-DE" sz="2600" dirty="0">
                <a:hlinkClick r:id="rId3"/>
              </a:rPr>
              <a:t>Vergütungsrichtlinien</a:t>
            </a:r>
            <a:endParaRPr lang="de-DE" sz="2600" dirty="0"/>
          </a:p>
        </p:txBody>
      </p:sp>
      <p:sp>
        <p:nvSpPr>
          <p:cNvPr id="5" name="Foliennummernplatzhalter 4"/>
          <p:cNvSpPr>
            <a:spLocks noGrp="1"/>
          </p:cNvSpPr>
          <p:nvPr>
            <p:ph type="sldNum" sz="quarter" idx="12"/>
          </p:nvPr>
        </p:nvSpPr>
        <p:spPr/>
        <p:txBody>
          <a:bodyPr/>
          <a:lstStyle/>
          <a:p>
            <a:fld id="{C6839156-0AB0-4DF6-B272-47750D79F21E}" type="slidenum">
              <a:rPr lang="de-DE" smtClean="0"/>
              <a:t>28</a:t>
            </a:fld>
            <a:endParaRPr lang="de-DE"/>
          </a:p>
        </p:txBody>
      </p:sp>
    </p:spTree>
    <p:extLst>
      <p:ext uri="{BB962C8B-B14F-4D97-AF65-F5344CB8AC3E}">
        <p14:creationId xmlns:p14="http://schemas.microsoft.com/office/powerpoint/2010/main" val="3513866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400" y="274638"/>
            <a:ext cx="7112000" cy="1138138"/>
          </a:xfrm>
        </p:spPr>
        <p:txBody>
          <a:bodyPr>
            <a:noAutofit/>
          </a:bodyPr>
          <a:lstStyle/>
          <a:p>
            <a:r>
              <a:rPr lang="de-DE" sz="3600" dirty="0"/>
              <a:t>Aufgaben- und Erfahrungserfindung</a:t>
            </a:r>
          </a:p>
        </p:txBody>
      </p:sp>
      <p:sp>
        <p:nvSpPr>
          <p:cNvPr id="3" name="Inhaltsplatzhalter 2"/>
          <p:cNvSpPr>
            <a:spLocks noGrp="1"/>
          </p:cNvSpPr>
          <p:nvPr>
            <p:ph idx="1"/>
          </p:nvPr>
        </p:nvSpPr>
        <p:spPr>
          <a:xfrm>
            <a:off x="266700" y="1333500"/>
            <a:ext cx="6781800" cy="5613400"/>
          </a:xfrm>
        </p:spPr>
        <p:txBody>
          <a:bodyPr>
            <a:normAutofit fontScale="77500" lnSpcReduction="20000"/>
          </a:bodyPr>
          <a:lstStyle/>
          <a:p>
            <a:pPr>
              <a:lnSpc>
                <a:spcPct val="140000"/>
              </a:lnSpc>
              <a:spcBef>
                <a:spcPts val="1200"/>
              </a:spcBef>
            </a:pPr>
            <a:r>
              <a:rPr lang="de-DE" dirty="0"/>
              <a:t>Eine Erfindung zählt als Diensterfindung, wenn sie während der Dauer des Arbeitsverhältnisses (an der Hochschule) gemacht wurde und</a:t>
            </a:r>
          </a:p>
          <a:p>
            <a:pPr>
              <a:lnSpc>
                <a:spcPct val="140000"/>
              </a:lnSpc>
              <a:spcBef>
                <a:spcPts val="1200"/>
              </a:spcBef>
            </a:pPr>
            <a:r>
              <a:rPr lang="de-DE" dirty="0"/>
              <a:t>entweder aus den dienstlichen </a:t>
            </a:r>
            <a:br>
              <a:rPr lang="de-DE" dirty="0"/>
            </a:br>
            <a:r>
              <a:rPr lang="de-DE" dirty="0"/>
              <a:t>Tätigkeiten hervorging (Aufgabenerfindung) oder </a:t>
            </a:r>
          </a:p>
          <a:p>
            <a:pPr>
              <a:lnSpc>
                <a:spcPct val="140000"/>
              </a:lnSpc>
              <a:spcBef>
                <a:spcPts val="1200"/>
              </a:spcBef>
            </a:pPr>
            <a:r>
              <a:rPr lang="de-DE" dirty="0"/>
              <a:t>auf dem Wissen oder den Erfahrungen des Arbeitgebers (der Hochschule) beruht (Erfahrungserfindung). </a:t>
            </a:r>
          </a:p>
          <a:p>
            <a:pPr marL="0" indent="0">
              <a:lnSpc>
                <a:spcPct val="140000"/>
              </a:lnSpc>
              <a:spcBef>
                <a:spcPts val="1200"/>
              </a:spcBef>
              <a:buNone/>
            </a:pPr>
            <a:r>
              <a:rPr lang="de-DE" dirty="0">
                <a:hlinkClick r:id="rId2"/>
              </a:rPr>
              <a:t>Arbeitnehmererfindergesetz § 4</a:t>
            </a:r>
            <a:endParaRPr lang="de-DE" dirty="0"/>
          </a:p>
        </p:txBody>
      </p:sp>
      <p:sp>
        <p:nvSpPr>
          <p:cNvPr id="4" name="Foliennummernplatzhalter 3"/>
          <p:cNvSpPr>
            <a:spLocks noGrp="1"/>
          </p:cNvSpPr>
          <p:nvPr>
            <p:ph type="sldNum" sz="quarter" idx="12"/>
          </p:nvPr>
        </p:nvSpPr>
        <p:spPr/>
        <p:txBody>
          <a:bodyPr/>
          <a:lstStyle/>
          <a:p>
            <a:fld id="{C6839156-0AB0-4DF6-B272-47750D79F21E}" type="slidenum">
              <a:rPr lang="de-DE" smtClean="0"/>
              <a:t>29</a:t>
            </a:fld>
            <a:endParaRPr lang="de-DE"/>
          </a:p>
        </p:txBody>
      </p:sp>
    </p:spTree>
    <p:extLst>
      <p:ext uri="{BB962C8B-B14F-4D97-AF65-F5344CB8AC3E}">
        <p14:creationId xmlns:p14="http://schemas.microsoft.com/office/powerpoint/2010/main" val="2222627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sz="3600" dirty="0"/>
              <a:t>Zusammenarbeit</a:t>
            </a:r>
          </a:p>
        </p:txBody>
      </p:sp>
      <p:sp>
        <p:nvSpPr>
          <p:cNvPr id="3" name="Untertitel 2"/>
          <p:cNvSpPr>
            <a:spLocks noGrp="1"/>
          </p:cNvSpPr>
          <p:nvPr>
            <p:ph type="subTitle" idx="1"/>
          </p:nvPr>
        </p:nvSpPr>
        <p:spPr>
          <a:xfrm>
            <a:off x="615752" y="1200944"/>
            <a:ext cx="6408712" cy="5199856"/>
          </a:xfrm>
          <a:solidFill>
            <a:schemeClr val="accent1">
              <a:lumMod val="40000"/>
              <a:lumOff val="60000"/>
            </a:schemeClr>
          </a:solidFill>
        </p:spPr>
        <p:txBody>
          <a:bodyPr>
            <a:normAutofit fontScale="92500" lnSpcReduction="10000"/>
          </a:bodyPr>
          <a:lstStyle/>
          <a:p>
            <a:pPr marL="457200" indent="-457200">
              <a:lnSpc>
                <a:spcPct val="120000"/>
              </a:lnSpc>
              <a:spcBef>
                <a:spcPts val="1200"/>
              </a:spcBef>
              <a:buFont typeface="Arial" panose="020B0604020202020204" pitchFamily="34" charset="0"/>
              <a:buChar char="•"/>
            </a:pPr>
            <a:r>
              <a:rPr lang="de-DE" dirty="0"/>
              <a:t>Ziel sind möglichst viele sinnvolle Patentanmeldungen </a:t>
            </a:r>
          </a:p>
          <a:p>
            <a:pPr marL="457200" indent="-457200">
              <a:lnSpc>
                <a:spcPct val="120000"/>
              </a:lnSpc>
              <a:spcBef>
                <a:spcPts val="1200"/>
              </a:spcBef>
              <a:buFont typeface="Arial" panose="020B0604020202020204" pitchFamily="34" charset="0"/>
              <a:buChar char="•"/>
            </a:pPr>
            <a:r>
              <a:rPr lang="de-DE" dirty="0"/>
              <a:t>Geheimhaltungsvertrag</a:t>
            </a:r>
          </a:p>
          <a:p>
            <a:pPr marL="457200" indent="-457200">
              <a:lnSpc>
                <a:spcPct val="120000"/>
              </a:lnSpc>
              <a:spcBef>
                <a:spcPts val="1200"/>
              </a:spcBef>
              <a:buFont typeface="Arial" panose="020B0604020202020204" pitchFamily="34" charset="0"/>
              <a:buChar char="•"/>
            </a:pPr>
            <a:r>
              <a:rPr lang="de-DE" dirty="0"/>
              <a:t>Zusammenarbeitsvertrag</a:t>
            </a:r>
          </a:p>
          <a:p>
            <a:pPr marL="457200" indent="-457200">
              <a:lnSpc>
                <a:spcPct val="120000"/>
              </a:lnSpc>
              <a:spcBef>
                <a:spcPts val="1200"/>
              </a:spcBef>
              <a:buFont typeface="Arial" panose="020B0604020202020204" pitchFamily="34" charset="0"/>
              <a:buChar char="•"/>
            </a:pPr>
            <a:r>
              <a:rPr lang="de-DE" dirty="0"/>
              <a:t>Arbeitnehmererfindergesetz</a:t>
            </a:r>
          </a:p>
          <a:p>
            <a:pPr marL="457200" indent="-457200">
              <a:lnSpc>
                <a:spcPct val="120000"/>
              </a:lnSpc>
              <a:spcBef>
                <a:spcPts val="1200"/>
              </a:spcBef>
              <a:buFont typeface="Arial" panose="020B0604020202020204" pitchFamily="34" charset="0"/>
              <a:buChar char="•"/>
            </a:pPr>
            <a:r>
              <a:rPr lang="de-DE" dirty="0"/>
              <a:t>Gesellschaftsformen			</a:t>
            </a:r>
          </a:p>
          <a:p>
            <a:pPr marL="1257300" indent="-1257300">
              <a:lnSpc>
                <a:spcPct val="120000"/>
              </a:lnSpc>
              <a:spcBef>
                <a:spcPts val="1200"/>
              </a:spcBef>
            </a:pPr>
            <a:r>
              <a:rPr lang="de-DE" dirty="0"/>
              <a:t>Übung:	Zusammenarbeitsvertrag formulieren</a:t>
            </a:r>
          </a:p>
        </p:txBody>
      </p:sp>
    </p:spTree>
    <p:extLst>
      <p:ext uri="{BB962C8B-B14F-4D97-AF65-F5344CB8AC3E}">
        <p14:creationId xmlns:p14="http://schemas.microsoft.com/office/powerpoint/2010/main" val="3414472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76672"/>
            <a:ext cx="6491064" cy="648072"/>
          </a:xfrm>
        </p:spPr>
        <p:txBody>
          <a:bodyPr>
            <a:normAutofit fontScale="90000"/>
          </a:bodyPr>
          <a:lstStyle/>
          <a:p>
            <a:r>
              <a:rPr lang="de-DE" dirty="0"/>
              <a:t>Meldepflicht</a:t>
            </a:r>
          </a:p>
        </p:txBody>
      </p:sp>
      <p:sp>
        <p:nvSpPr>
          <p:cNvPr id="3" name="Inhaltsplatzhalter 2"/>
          <p:cNvSpPr>
            <a:spLocks noGrp="1"/>
          </p:cNvSpPr>
          <p:nvPr>
            <p:ph idx="1"/>
          </p:nvPr>
        </p:nvSpPr>
        <p:spPr>
          <a:xfrm>
            <a:off x="395536" y="1196752"/>
            <a:ext cx="6768752" cy="5184576"/>
          </a:xfrm>
        </p:spPr>
        <p:txBody>
          <a:bodyPr>
            <a:noAutofit/>
          </a:bodyPr>
          <a:lstStyle/>
          <a:p>
            <a:pPr marL="0" indent="0">
              <a:lnSpc>
                <a:spcPct val="120000"/>
              </a:lnSpc>
              <a:spcBef>
                <a:spcPts val="1200"/>
              </a:spcBef>
              <a:buNone/>
            </a:pPr>
            <a:r>
              <a:rPr lang="de-DE" sz="2400" dirty="0"/>
              <a:t>Laut dem Arbeitnehmererfindungsgesetz (ArbnErfG) sind die Beschäftigten dazu verpflichtet, eine Erfindung </a:t>
            </a:r>
            <a:r>
              <a:rPr lang="de-DE" sz="2400" b="1" dirty="0"/>
              <a:t>unverzüglich dem </a:t>
            </a:r>
            <a:r>
              <a:rPr lang="de-DE" sz="2400" b="1" dirty="0" err="1"/>
              <a:t>Arbeitgebenden</a:t>
            </a:r>
            <a:r>
              <a:rPr lang="de-DE" sz="2400" b="1" dirty="0"/>
              <a:t> </a:t>
            </a:r>
            <a:r>
              <a:rPr lang="de-DE" sz="2400" dirty="0"/>
              <a:t>zu </a:t>
            </a:r>
            <a:r>
              <a:rPr lang="de-DE" sz="2400" b="1" dirty="0"/>
              <a:t>melden</a:t>
            </a:r>
            <a:r>
              <a:rPr lang="de-DE" sz="2400" dirty="0"/>
              <a:t>. </a:t>
            </a:r>
          </a:p>
          <a:p>
            <a:pPr marL="0" indent="0">
              <a:lnSpc>
                <a:spcPct val="120000"/>
              </a:lnSpc>
              <a:spcBef>
                <a:spcPts val="1200"/>
              </a:spcBef>
              <a:buNone/>
            </a:pPr>
            <a:endParaRPr lang="de-DE" sz="1200" dirty="0"/>
          </a:p>
          <a:p>
            <a:pPr marL="0" indent="0">
              <a:lnSpc>
                <a:spcPct val="120000"/>
              </a:lnSpc>
              <a:spcBef>
                <a:spcPts val="1200"/>
              </a:spcBef>
              <a:buNone/>
            </a:pPr>
            <a:r>
              <a:rPr lang="de-DE" sz="2400" dirty="0"/>
              <a:t>Wenn mehrere </a:t>
            </a:r>
            <a:r>
              <a:rPr lang="de-DE" sz="2400" dirty="0" err="1"/>
              <a:t>Arbeitgebende</a:t>
            </a:r>
            <a:r>
              <a:rPr lang="de-DE" sz="2400" dirty="0"/>
              <a:t> bestehen, bspw. bei Kooperationen mit externen Partnern, muss jeder über die Erfindung informiert werden. Eine Erfindung, an der mehrere Personen beteiligt sind, sollte nach Möglichkeit durch eine gemeinsame Erfindungsmeldung gemeldet werden. </a:t>
            </a:r>
          </a:p>
        </p:txBody>
      </p:sp>
      <p:sp>
        <p:nvSpPr>
          <p:cNvPr id="4" name="Foliennummernplatzhalter 3"/>
          <p:cNvSpPr>
            <a:spLocks noGrp="1"/>
          </p:cNvSpPr>
          <p:nvPr>
            <p:ph type="sldNum" sz="quarter" idx="12"/>
          </p:nvPr>
        </p:nvSpPr>
        <p:spPr/>
        <p:txBody>
          <a:bodyPr/>
          <a:lstStyle/>
          <a:p>
            <a:fld id="{C6839156-0AB0-4DF6-B272-47750D79F21E}" type="slidenum">
              <a:rPr lang="de-DE" smtClean="0"/>
              <a:t>30</a:t>
            </a:fld>
            <a:endParaRPr lang="de-DE"/>
          </a:p>
        </p:txBody>
      </p:sp>
    </p:spTree>
    <p:extLst>
      <p:ext uri="{BB962C8B-B14F-4D97-AF65-F5344CB8AC3E}">
        <p14:creationId xmlns:p14="http://schemas.microsoft.com/office/powerpoint/2010/main" val="2546216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76672"/>
            <a:ext cx="6491064" cy="648072"/>
          </a:xfrm>
        </p:spPr>
        <p:txBody>
          <a:bodyPr>
            <a:normAutofit fontScale="90000"/>
          </a:bodyPr>
          <a:lstStyle/>
          <a:p>
            <a:r>
              <a:rPr lang="de-DE" dirty="0"/>
              <a:t>Ausnahme zur Meldepflicht</a:t>
            </a:r>
          </a:p>
        </p:txBody>
      </p:sp>
      <p:sp>
        <p:nvSpPr>
          <p:cNvPr id="3" name="Inhaltsplatzhalter 2"/>
          <p:cNvSpPr>
            <a:spLocks noGrp="1"/>
          </p:cNvSpPr>
          <p:nvPr>
            <p:ph idx="1"/>
          </p:nvPr>
        </p:nvSpPr>
        <p:spPr>
          <a:xfrm>
            <a:off x="420936" y="2314352"/>
            <a:ext cx="6768752" cy="3070448"/>
          </a:xfrm>
        </p:spPr>
        <p:txBody>
          <a:bodyPr>
            <a:noAutofit/>
          </a:bodyPr>
          <a:lstStyle/>
          <a:p>
            <a:pPr marL="0" indent="0">
              <a:buNone/>
            </a:pPr>
            <a:r>
              <a:rPr lang="de-DE" sz="2400" dirty="0"/>
              <a:t>Eine </a:t>
            </a:r>
            <a:r>
              <a:rPr lang="de-DE" sz="2400" b="1" dirty="0"/>
              <a:t>Ausnahme zur Meldepflicht </a:t>
            </a:r>
            <a:r>
              <a:rPr lang="de-DE" sz="2400" dirty="0"/>
              <a:t>besteht nur an Hochschulen, wenn die Erfindung nicht genutzt oder veröffentlicht werden soll. Dann kann sich die Erfinderin oder der Erfinder auf die negative Publikationsfreiheit berufen. Sobald eine Veröffentlichung der Erfindung durchgeführt werden soll, ist eine Erfindungsmeldung verpflichtend.</a:t>
            </a:r>
          </a:p>
        </p:txBody>
      </p:sp>
      <p:sp>
        <p:nvSpPr>
          <p:cNvPr id="4" name="Foliennummernplatzhalter 3"/>
          <p:cNvSpPr>
            <a:spLocks noGrp="1"/>
          </p:cNvSpPr>
          <p:nvPr>
            <p:ph type="sldNum" sz="quarter" idx="12"/>
          </p:nvPr>
        </p:nvSpPr>
        <p:spPr/>
        <p:txBody>
          <a:bodyPr/>
          <a:lstStyle/>
          <a:p>
            <a:fld id="{C6839156-0AB0-4DF6-B272-47750D79F21E}" type="slidenum">
              <a:rPr lang="de-DE" smtClean="0"/>
              <a:t>31</a:t>
            </a:fld>
            <a:endParaRPr lang="de-DE"/>
          </a:p>
        </p:txBody>
      </p:sp>
    </p:spTree>
    <p:extLst>
      <p:ext uri="{BB962C8B-B14F-4D97-AF65-F5344CB8AC3E}">
        <p14:creationId xmlns:p14="http://schemas.microsoft.com/office/powerpoint/2010/main" val="1538256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850106"/>
          </a:xfrm>
        </p:spPr>
        <p:txBody>
          <a:bodyPr>
            <a:normAutofit/>
          </a:bodyPr>
          <a:lstStyle/>
          <a:p>
            <a:r>
              <a:rPr lang="de-DE" sz="4000" dirty="0"/>
              <a:t>Mitteilung freier Erfindungen</a:t>
            </a:r>
          </a:p>
        </p:txBody>
      </p:sp>
      <p:sp>
        <p:nvSpPr>
          <p:cNvPr id="3" name="Inhaltsplatzhalter 2"/>
          <p:cNvSpPr>
            <a:spLocks noGrp="1"/>
          </p:cNvSpPr>
          <p:nvPr>
            <p:ph idx="1"/>
          </p:nvPr>
        </p:nvSpPr>
        <p:spPr>
          <a:xfrm>
            <a:off x="442144" y="1079500"/>
            <a:ext cx="6491064" cy="5524500"/>
          </a:xfrm>
        </p:spPr>
        <p:txBody>
          <a:bodyPr>
            <a:normAutofit/>
          </a:bodyPr>
          <a:lstStyle/>
          <a:p>
            <a:pPr marL="0" indent="0">
              <a:buNone/>
            </a:pPr>
            <a:r>
              <a:rPr lang="de-DE" sz="2200" b="1" dirty="0" err="1">
                <a:hlinkClick r:id="rId2"/>
              </a:rPr>
              <a:t>ArbErfGes</a:t>
            </a:r>
            <a:r>
              <a:rPr lang="de-DE" sz="2200" b="1" dirty="0">
                <a:hlinkClick r:id="rId2"/>
              </a:rPr>
              <a:t> § 18</a:t>
            </a:r>
            <a:r>
              <a:rPr lang="de-DE" sz="2200" b="1" dirty="0"/>
              <a:t>: Mitteilungspflicht</a:t>
            </a:r>
          </a:p>
          <a:p>
            <a:r>
              <a:rPr lang="de-DE" sz="2200" dirty="0"/>
              <a:t>Der Arbeitnehmer, der während der Dauer des Arbeitsverhältnisses eine </a:t>
            </a:r>
            <a:r>
              <a:rPr lang="de-DE" sz="2200" b="1" dirty="0"/>
              <a:t>freie Erfindung </a:t>
            </a:r>
            <a:r>
              <a:rPr lang="de-DE" sz="2200" dirty="0"/>
              <a:t>gemacht hat, hat dies dem Arbeitgeber </a:t>
            </a:r>
            <a:r>
              <a:rPr lang="de-DE" sz="2200" b="1" dirty="0"/>
              <a:t>unverzüglich</a:t>
            </a:r>
            <a:r>
              <a:rPr lang="de-DE" sz="2200" dirty="0"/>
              <a:t> durch Erklärung in Textform </a:t>
            </a:r>
            <a:r>
              <a:rPr lang="de-DE" sz="2200" b="1" dirty="0"/>
              <a:t>mitzuteilen</a:t>
            </a:r>
            <a:r>
              <a:rPr lang="de-DE" sz="2200" dirty="0"/>
              <a:t>. …</a:t>
            </a:r>
          </a:p>
          <a:p>
            <a:r>
              <a:rPr lang="de-DE" sz="2200" dirty="0"/>
              <a:t>Bestreitet der Arbeitgeber nicht innerhalb von drei Monaten nach Zugang der Mitteilung durch Erklärung in Textform an den Arbeitnehmer, dass die ihm mitgeteilte Erfindung frei sei, so kann die Erfindung nicht mehr als Diensterfindung in Anspruch genommen werden (§ 6).</a:t>
            </a:r>
          </a:p>
          <a:p>
            <a:r>
              <a:rPr lang="de-DE" sz="2200" b="1" dirty="0"/>
              <a:t>Eine Verpflichtung zur Mitteilung freier Erfindungen besteht nicht, wenn die Erfindung offensichtlich im Arbeitsbereich des Betriebes des Arbeitgebers nicht verwendbar ist.</a:t>
            </a:r>
          </a:p>
          <a:p>
            <a:endParaRPr lang="de-DE" sz="2200" dirty="0"/>
          </a:p>
        </p:txBody>
      </p:sp>
      <p:sp>
        <p:nvSpPr>
          <p:cNvPr id="5" name="Foliennummernplatzhalter 4"/>
          <p:cNvSpPr>
            <a:spLocks noGrp="1"/>
          </p:cNvSpPr>
          <p:nvPr>
            <p:ph type="sldNum" sz="quarter" idx="12"/>
          </p:nvPr>
        </p:nvSpPr>
        <p:spPr/>
        <p:txBody>
          <a:bodyPr/>
          <a:lstStyle/>
          <a:p>
            <a:fld id="{C6839156-0AB0-4DF6-B272-47750D79F21E}" type="slidenum">
              <a:rPr lang="de-DE" smtClean="0"/>
              <a:t>32</a:t>
            </a:fld>
            <a:endParaRPr lang="de-DE"/>
          </a:p>
        </p:txBody>
      </p:sp>
    </p:spTree>
    <p:extLst>
      <p:ext uri="{BB962C8B-B14F-4D97-AF65-F5344CB8AC3E}">
        <p14:creationId xmlns:p14="http://schemas.microsoft.com/office/powerpoint/2010/main" val="2555007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754062"/>
          </a:xfrm>
        </p:spPr>
        <p:txBody>
          <a:bodyPr>
            <a:normAutofit/>
          </a:bodyPr>
          <a:lstStyle/>
          <a:p>
            <a:r>
              <a:rPr lang="de-DE" sz="4000" dirty="0"/>
              <a:t>Anbietung freier Erfindungen</a:t>
            </a:r>
          </a:p>
        </p:txBody>
      </p:sp>
      <p:sp>
        <p:nvSpPr>
          <p:cNvPr id="3" name="Inhaltsplatzhalter 2"/>
          <p:cNvSpPr>
            <a:spLocks noGrp="1"/>
          </p:cNvSpPr>
          <p:nvPr>
            <p:ph idx="1"/>
          </p:nvPr>
        </p:nvSpPr>
        <p:spPr>
          <a:xfrm>
            <a:off x="228600" y="1422400"/>
            <a:ext cx="6994996" cy="4851400"/>
          </a:xfrm>
        </p:spPr>
        <p:txBody>
          <a:bodyPr>
            <a:noAutofit/>
          </a:bodyPr>
          <a:lstStyle/>
          <a:p>
            <a:pPr marL="0" indent="0">
              <a:buNone/>
            </a:pPr>
            <a:r>
              <a:rPr lang="de-DE" sz="2200" b="1" dirty="0">
                <a:hlinkClick r:id="rId2"/>
              </a:rPr>
              <a:t>§ 19 </a:t>
            </a:r>
            <a:r>
              <a:rPr lang="de-DE" sz="2200" b="1" dirty="0" err="1">
                <a:hlinkClick r:id="rId2"/>
              </a:rPr>
              <a:t>ArbErfGes</a:t>
            </a:r>
            <a:r>
              <a:rPr lang="de-DE" sz="2200" b="1" dirty="0"/>
              <a:t> Anbietungspflicht</a:t>
            </a:r>
          </a:p>
          <a:p>
            <a:r>
              <a:rPr lang="de-DE" sz="2200" dirty="0"/>
              <a:t>Bevor der Arbeitnehmer eine </a:t>
            </a:r>
            <a:r>
              <a:rPr lang="de-DE" sz="2200" b="1" dirty="0"/>
              <a:t>freie Erfindung </a:t>
            </a:r>
            <a:r>
              <a:rPr lang="de-DE" sz="2200" dirty="0"/>
              <a:t>während der Dauer des Arbeitsverhältnisses anderweitig verwertet, hat er zunächst dem Arbeitgeber mindestens ein nichtausschließliches Recht zur Benutzung der Erfindung zu angemessenen Bedingungen anzubieten, wenn die Erfindung im Zeitpunkt des Angebots in den vorhandenen oder vorbereiteten Arbeitsbereich des Betriebes des Arbeitgebers fällt. Das Angebot kann gleichzeitig mit der Mitteilung nach § 18 abgegeben werden.</a:t>
            </a:r>
          </a:p>
          <a:p>
            <a:r>
              <a:rPr lang="de-DE" sz="2200" dirty="0"/>
              <a:t>Nimmt der Arbeitgeber das Angebot innerhalb von drei Monaten nicht an, so erlischt das Vorrecht.</a:t>
            </a:r>
          </a:p>
        </p:txBody>
      </p:sp>
      <p:sp>
        <p:nvSpPr>
          <p:cNvPr id="5" name="Foliennummernplatzhalter 4"/>
          <p:cNvSpPr>
            <a:spLocks noGrp="1"/>
          </p:cNvSpPr>
          <p:nvPr>
            <p:ph type="sldNum" sz="quarter" idx="12"/>
          </p:nvPr>
        </p:nvSpPr>
        <p:spPr/>
        <p:txBody>
          <a:bodyPr/>
          <a:lstStyle/>
          <a:p>
            <a:fld id="{C6839156-0AB0-4DF6-B272-47750D79F21E}" type="slidenum">
              <a:rPr lang="de-DE" smtClean="0"/>
              <a:t>33</a:t>
            </a:fld>
            <a:endParaRPr lang="de-DE"/>
          </a:p>
        </p:txBody>
      </p:sp>
    </p:spTree>
    <p:extLst>
      <p:ext uri="{BB962C8B-B14F-4D97-AF65-F5344CB8AC3E}">
        <p14:creationId xmlns:p14="http://schemas.microsoft.com/office/powerpoint/2010/main" val="1721526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6491064" cy="576064"/>
          </a:xfrm>
        </p:spPr>
        <p:txBody>
          <a:bodyPr>
            <a:normAutofit fontScale="90000"/>
          </a:bodyPr>
          <a:lstStyle/>
          <a:p>
            <a:r>
              <a:rPr lang="de-DE" sz="4000" dirty="0"/>
              <a:t>Hochschulerfindungen</a:t>
            </a:r>
          </a:p>
        </p:txBody>
      </p:sp>
      <p:sp>
        <p:nvSpPr>
          <p:cNvPr id="3" name="Inhaltsplatzhalter 2"/>
          <p:cNvSpPr>
            <a:spLocks noGrp="1"/>
          </p:cNvSpPr>
          <p:nvPr>
            <p:ph idx="1"/>
          </p:nvPr>
        </p:nvSpPr>
        <p:spPr>
          <a:xfrm>
            <a:off x="196404" y="870496"/>
            <a:ext cx="7128792" cy="5606504"/>
          </a:xfrm>
        </p:spPr>
        <p:txBody>
          <a:bodyPr>
            <a:noAutofit/>
          </a:bodyPr>
          <a:lstStyle/>
          <a:p>
            <a:pPr marL="0" indent="0">
              <a:buNone/>
            </a:pPr>
            <a:r>
              <a:rPr lang="de-DE" sz="2200" dirty="0"/>
              <a:t>Für </a:t>
            </a:r>
            <a:r>
              <a:rPr lang="de-DE" sz="2200" dirty="0">
                <a:hlinkClick r:id="rId2"/>
              </a:rPr>
              <a:t>Erfindungen der an einer Hochschule</a:t>
            </a:r>
            <a:r>
              <a:rPr lang="de-DE" sz="2200" dirty="0"/>
              <a:t> (</a:t>
            </a:r>
            <a:r>
              <a:rPr lang="de-DE" sz="2200" dirty="0">
                <a:hlinkClick r:id="rId3"/>
              </a:rPr>
              <a:t>§ 40</a:t>
            </a:r>
            <a:r>
              <a:rPr lang="de-DE" sz="2200" dirty="0"/>
              <a:t> </a:t>
            </a:r>
            <a:r>
              <a:rPr lang="de-DE" sz="2200" dirty="0" err="1"/>
              <a:t>Arb</a:t>
            </a:r>
            <a:r>
              <a:rPr lang="de-DE" sz="2200" dirty="0"/>
              <a:t>. </a:t>
            </a:r>
            <a:r>
              <a:rPr lang="de-DE" sz="2200" dirty="0" err="1"/>
              <a:t>Erf</a:t>
            </a:r>
            <a:r>
              <a:rPr lang="de-DE" sz="2200" dirty="0"/>
              <a:t>. G.):</a:t>
            </a:r>
          </a:p>
          <a:p>
            <a:pPr marL="174625" indent="-174625"/>
            <a:r>
              <a:rPr lang="de-DE" sz="2200" dirty="0"/>
              <a:t>Der Erfinder ist berechtigt, die </a:t>
            </a:r>
            <a:r>
              <a:rPr lang="de-DE" sz="2200" b="1" dirty="0"/>
              <a:t>Diensterfindung</a:t>
            </a:r>
            <a:r>
              <a:rPr lang="de-DE" sz="2200" dirty="0"/>
              <a:t> im Rahmen seiner Lehr- und Forschungstätigkeit zu offenbaren, wenn er dies dem Dienstherrn rechtzeitig, …, angezeigt hat. </a:t>
            </a:r>
          </a:p>
          <a:p>
            <a:pPr marL="174625" indent="-174625"/>
            <a:r>
              <a:rPr lang="de-DE" sz="2200" dirty="0"/>
              <a:t>Lehnt ein Erfinder aufgrund seiner Lehr- und Forschungsfreiheit die Offenbarung seiner Diensterfindung ab, so ist er nicht verpflichtet, die Erfindung dem Dienstherrn zu melden. </a:t>
            </a:r>
          </a:p>
          <a:p>
            <a:pPr marL="174625" indent="-174625"/>
            <a:r>
              <a:rPr lang="de-DE" sz="2200" dirty="0"/>
              <a:t>Dem Erfinder bleibt im Fall der Inanspruchnahme der Diensterfindung ein nichtausschließliches Recht zur Benutzung der Diensterfindung im Rahmen seiner Lehr- und Forschungstätigkeit.</a:t>
            </a:r>
          </a:p>
          <a:p>
            <a:pPr marL="174625" indent="-174625"/>
            <a:r>
              <a:rPr lang="de-DE" sz="2200" dirty="0"/>
              <a:t>Verwertet der Dienstherr die Erfindung, beträgt die Höhe der</a:t>
            </a:r>
            <a:r>
              <a:rPr lang="de-DE" sz="2200" b="1" dirty="0"/>
              <a:t> Vergütung 30 % der durch die Verwertung erzielten Einnahmen</a:t>
            </a:r>
            <a:r>
              <a:rPr lang="de-DE" sz="2000" dirty="0"/>
              <a:t>.</a:t>
            </a:r>
          </a:p>
        </p:txBody>
      </p:sp>
      <p:sp>
        <p:nvSpPr>
          <p:cNvPr id="5" name="Foliennummernplatzhalter 4"/>
          <p:cNvSpPr>
            <a:spLocks noGrp="1"/>
          </p:cNvSpPr>
          <p:nvPr>
            <p:ph type="sldNum" sz="quarter" idx="12"/>
          </p:nvPr>
        </p:nvSpPr>
        <p:spPr/>
        <p:txBody>
          <a:bodyPr/>
          <a:lstStyle/>
          <a:p>
            <a:fld id="{C6839156-0AB0-4DF6-B272-47750D79F21E}" type="slidenum">
              <a:rPr lang="de-DE" smtClean="0"/>
              <a:t>34</a:t>
            </a:fld>
            <a:endParaRPr lang="de-DE"/>
          </a:p>
        </p:txBody>
      </p:sp>
    </p:spTree>
    <p:extLst>
      <p:ext uri="{BB962C8B-B14F-4D97-AF65-F5344CB8AC3E}">
        <p14:creationId xmlns:p14="http://schemas.microsoft.com/office/powerpoint/2010/main" val="321305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60648"/>
            <a:ext cx="7056784" cy="648072"/>
          </a:xfrm>
        </p:spPr>
        <p:txBody>
          <a:bodyPr>
            <a:normAutofit/>
          </a:bodyPr>
          <a:lstStyle/>
          <a:p>
            <a:r>
              <a:rPr lang="de-DE" sz="3600" dirty="0"/>
              <a:t>Freie Erfindung von Studierenden</a:t>
            </a:r>
          </a:p>
        </p:txBody>
      </p:sp>
      <p:sp>
        <p:nvSpPr>
          <p:cNvPr id="3" name="Inhaltsplatzhalter 2"/>
          <p:cNvSpPr>
            <a:spLocks noGrp="1"/>
          </p:cNvSpPr>
          <p:nvPr>
            <p:ph idx="1"/>
          </p:nvPr>
        </p:nvSpPr>
        <p:spPr>
          <a:xfrm>
            <a:off x="179512" y="980728"/>
            <a:ext cx="7110288" cy="5544616"/>
          </a:xfrm>
        </p:spPr>
        <p:txBody>
          <a:bodyPr>
            <a:noAutofit/>
          </a:bodyPr>
          <a:lstStyle/>
          <a:p>
            <a:pPr marL="0" indent="0">
              <a:lnSpc>
                <a:spcPct val="120000"/>
              </a:lnSpc>
              <a:spcBef>
                <a:spcPts val="600"/>
              </a:spcBef>
            </a:pPr>
            <a:r>
              <a:rPr lang="de-DE" sz="2000" dirty="0"/>
              <a:t>Besteht für die Person, welche die Erfindung getätigt hat</a:t>
            </a:r>
            <a:r>
              <a:rPr lang="de-DE" sz="2000" b="1" dirty="0"/>
              <a:t>, kein Beschäftigungsverhältnis</a:t>
            </a:r>
            <a:r>
              <a:rPr lang="de-DE" sz="2000" dirty="0"/>
              <a:t> zur Hochschule, so handelt es sich um eine freie Erfindung. </a:t>
            </a:r>
          </a:p>
          <a:p>
            <a:pPr marL="0" indent="0">
              <a:lnSpc>
                <a:spcPct val="120000"/>
              </a:lnSpc>
              <a:spcBef>
                <a:spcPts val="600"/>
              </a:spcBef>
            </a:pPr>
            <a:r>
              <a:rPr lang="de-DE" sz="2000" dirty="0"/>
              <a:t>Dies gilt auch für Erfindungen von Studierenden der Hochschule. Die Hochschule kann mit den Studierenden jedoch vereinbaren, dass die Anteile der Erfindung auf die Hochschule übergehen und eine Vergütung laut des </a:t>
            </a:r>
            <a:r>
              <a:rPr lang="de-DE" sz="2000" dirty="0" err="1"/>
              <a:t>ArbNErfG</a:t>
            </a:r>
            <a:r>
              <a:rPr lang="de-DE" sz="2000" dirty="0"/>
              <a:t> erfolgt.</a:t>
            </a:r>
          </a:p>
          <a:p>
            <a:pPr marL="0" indent="0">
              <a:lnSpc>
                <a:spcPct val="120000"/>
              </a:lnSpc>
              <a:spcBef>
                <a:spcPts val="600"/>
              </a:spcBef>
            </a:pPr>
            <a:r>
              <a:rPr lang="de-DE" sz="2000" dirty="0"/>
              <a:t>Erfindungen von Beschäftigten der Hochschule sind nur dann frei, wenn sie nicht als Diensterfindung angesehen werden, (d.h. </a:t>
            </a:r>
            <a:r>
              <a:rPr lang="de-DE" sz="2000" b="1" dirty="0"/>
              <a:t>weder</a:t>
            </a:r>
            <a:r>
              <a:rPr lang="de-DE" sz="2000" dirty="0"/>
              <a:t> </a:t>
            </a:r>
            <a:r>
              <a:rPr lang="de-DE" sz="2000" b="1" dirty="0"/>
              <a:t>Erfahrungs- noch</a:t>
            </a:r>
            <a:r>
              <a:rPr lang="de-DE" sz="2000" dirty="0"/>
              <a:t> </a:t>
            </a:r>
            <a:r>
              <a:rPr lang="de-DE" sz="2000" b="1" dirty="0"/>
              <a:t>Aufgabenerfindung</a:t>
            </a:r>
            <a:r>
              <a:rPr lang="de-DE" sz="2000" dirty="0"/>
              <a:t>). </a:t>
            </a:r>
          </a:p>
          <a:p>
            <a:pPr marL="0" indent="0">
              <a:lnSpc>
                <a:spcPct val="120000"/>
              </a:lnSpc>
              <a:spcBef>
                <a:spcPts val="600"/>
              </a:spcBef>
            </a:pPr>
            <a:r>
              <a:rPr lang="de-DE" sz="2000" dirty="0"/>
              <a:t>Die Hochschule kann die Erfindung jedoch auch in diesem Fall an die Erfinderin bzw. den Erfinder freigeben. Bei einer freien Erfindung entscheidet die Erfinderin bzw. der Erfinder über die Art der Patentierung selbst und trägt natürlich auch die Kosten selbst. </a:t>
            </a:r>
          </a:p>
        </p:txBody>
      </p:sp>
      <p:sp>
        <p:nvSpPr>
          <p:cNvPr id="4" name="Foliennummernplatzhalter 3"/>
          <p:cNvSpPr>
            <a:spLocks noGrp="1"/>
          </p:cNvSpPr>
          <p:nvPr>
            <p:ph type="sldNum" sz="quarter" idx="12"/>
          </p:nvPr>
        </p:nvSpPr>
        <p:spPr/>
        <p:txBody>
          <a:bodyPr/>
          <a:lstStyle/>
          <a:p>
            <a:fld id="{C6839156-0AB0-4DF6-B272-47750D79F21E}" type="slidenum">
              <a:rPr lang="de-DE" smtClean="0"/>
              <a:t>35</a:t>
            </a:fld>
            <a:endParaRPr lang="de-DE"/>
          </a:p>
        </p:txBody>
      </p:sp>
    </p:spTree>
    <p:extLst>
      <p:ext uri="{BB962C8B-B14F-4D97-AF65-F5344CB8AC3E}">
        <p14:creationId xmlns:p14="http://schemas.microsoft.com/office/powerpoint/2010/main" val="2831799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500" y="274638"/>
            <a:ext cx="7023100" cy="706090"/>
          </a:xfrm>
        </p:spPr>
        <p:txBody>
          <a:bodyPr>
            <a:noAutofit/>
          </a:bodyPr>
          <a:lstStyle/>
          <a:p>
            <a:r>
              <a:rPr lang="de-DE" sz="3600" dirty="0"/>
              <a:t>Arbeitnehmer im öffentlichen Dienst</a:t>
            </a:r>
          </a:p>
        </p:txBody>
      </p:sp>
      <p:sp>
        <p:nvSpPr>
          <p:cNvPr id="3" name="Inhaltsplatzhalter 2"/>
          <p:cNvSpPr>
            <a:spLocks noGrp="1"/>
          </p:cNvSpPr>
          <p:nvPr>
            <p:ph idx="1"/>
          </p:nvPr>
        </p:nvSpPr>
        <p:spPr>
          <a:xfrm>
            <a:off x="251520" y="1124744"/>
            <a:ext cx="6912768" cy="4895056"/>
          </a:xfrm>
        </p:spPr>
        <p:txBody>
          <a:bodyPr>
            <a:noAutofit/>
          </a:bodyPr>
          <a:lstStyle/>
          <a:p>
            <a:pPr marL="0" indent="0">
              <a:lnSpc>
                <a:spcPct val="120000"/>
              </a:lnSpc>
              <a:spcBef>
                <a:spcPts val="1200"/>
              </a:spcBef>
              <a:buNone/>
            </a:pPr>
            <a:r>
              <a:rPr lang="de-DE" sz="2200" b="1" dirty="0">
                <a:hlinkClick r:id="rId2"/>
              </a:rPr>
              <a:t>§ 40</a:t>
            </a:r>
            <a:r>
              <a:rPr lang="de-DE" sz="2200" b="1" dirty="0"/>
              <a:t>  Gesetz über Arbeitnehmererfindungen</a:t>
            </a:r>
          </a:p>
          <a:p>
            <a:pPr marL="0" indent="0">
              <a:lnSpc>
                <a:spcPct val="120000"/>
              </a:lnSpc>
              <a:spcBef>
                <a:spcPts val="1200"/>
              </a:spcBef>
              <a:buNone/>
            </a:pPr>
            <a:r>
              <a:rPr lang="de-DE" sz="2200" dirty="0"/>
              <a:t>Auf Erfindungen und technische Verbesserungsvorschläge von Arbeitnehmern, die in Betrieben und Verwaltungen des Bundes, der Länder, der Gemeinden und sonstigen Körperschaften, Anstalten und Stiftungen des öffentlichen Rechts beschäftigt sind, sind die Vorschriften für Arbeitnehmer im privaten Dienst mit folgender Maßgabe anzuwenden:</a:t>
            </a:r>
          </a:p>
          <a:p>
            <a:pPr marL="0" indent="0">
              <a:lnSpc>
                <a:spcPct val="120000"/>
              </a:lnSpc>
              <a:spcBef>
                <a:spcPts val="1200"/>
              </a:spcBef>
              <a:buNone/>
            </a:pPr>
            <a:r>
              <a:rPr lang="de-DE" sz="2200" dirty="0"/>
              <a:t>An Stelle der Inanspruchnahme der Diensterfindung kann der Arbeitgeber eine angemessene Beteiligung an dem Ertrag der Diensterfindung in Anspruch nehmen, wenn dies vorher vereinbart worden ist. </a:t>
            </a:r>
          </a:p>
        </p:txBody>
      </p:sp>
      <p:sp>
        <p:nvSpPr>
          <p:cNvPr id="5" name="Foliennummernplatzhalter 4"/>
          <p:cNvSpPr>
            <a:spLocks noGrp="1"/>
          </p:cNvSpPr>
          <p:nvPr>
            <p:ph type="sldNum" sz="quarter" idx="12"/>
          </p:nvPr>
        </p:nvSpPr>
        <p:spPr/>
        <p:txBody>
          <a:bodyPr/>
          <a:lstStyle/>
          <a:p>
            <a:fld id="{C6839156-0AB0-4DF6-B272-47750D79F21E}" type="slidenum">
              <a:rPr lang="de-DE" smtClean="0"/>
              <a:t>36</a:t>
            </a:fld>
            <a:endParaRPr lang="de-DE"/>
          </a:p>
        </p:txBody>
      </p:sp>
    </p:spTree>
    <p:extLst>
      <p:ext uri="{BB962C8B-B14F-4D97-AF65-F5344CB8AC3E}">
        <p14:creationId xmlns:p14="http://schemas.microsoft.com/office/powerpoint/2010/main" val="690030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600" dirty="0"/>
              <a:t>Geheimhaltungspflicht bei Hochschulerfindungen</a:t>
            </a:r>
          </a:p>
        </p:txBody>
      </p:sp>
      <p:sp>
        <p:nvSpPr>
          <p:cNvPr id="3" name="Inhaltsplatzhalter 2"/>
          <p:cNvSpPr>
            <a:spLocks noGrp="1"/>
          </p:cNvSpPr>
          <p:nvPr>
            <p:ph idx="1"/>
          </p:nvPr>
        </p:nvSpPr>
        <p:spPr>
          <a:xfrm>
            <a:off x="317500" y="1600200"/>
            <a:ext cx="6921500" cy="4737100"/>
          </a:xfrm>
        </p:spPr>
        <p:txBody>
          <a:bodyPr>
            <a:normAutofit fontScale="85000" lnSpcReduction="10000"/>
          </a:bodyPr>
          <a:lstStyle/>
          <a:p>
            <a:pPr marL="0" indent="0">
              <a:lnSpc>
                <a:spcPct val="140000"/>
              </a:lnSpc>
              <a:spcBef>
                <a:spcPts val="1200"/>
              </a:spcBef>
              <a:buNone/>
            </a:pPr>
            <a:r>
              <a:rPr lang="de-DE" b="1" dirty="0">
                <a:hlinkClick r:id="rId2"/>
              </a:rPr>
              <a:t>§ 24</a:t>
            </a:r>
            <a:r>
              <a:rPr lang="de-DE" b="1" dirty="0"/>
              <a:t>  Gesetz über Arbeitnehmererfindungen</a:t>
            </a:r>
          </a:p>
          <a:p>
            <a:pPr>
              <a:lnSpc>
                <a:spcPct val="140000"/>
              </a:lnSpc>
              <a:spcBef>
                <a:spcPts val="1200"/>
              </a:spcBef>
            </a:pPr>
            <a:r>
              <a:rPr lang="de-DE" dirty="0"/>
              <a:t>Der Arbeitgeber hat die ihm gemeldete oder mitgeteilte Erfindung eines Arbeitnehmers so lange geheim zuhalten, als dessen berechtigte Belange dies erfordern.</a:t>
            </a:r>
          </a:p>
          <a:p>
            <a:pPr>
              <a:lnSpc>
                <a:spcPct val="140000"/>
              </a:lnSpc>
              <a:spcBef>
                <a:spcPts val="1200"/>
              </a:spcBef>
            </a:pPr>
            <a:r>
              <a:rPr lang="de-DE" dirty="0"/>
              <a:t>Der Arbeitnehmer hat eine Diensterfindung so lange geheim zuhalten, als sie nicht frei geworden ist (§ 8).</a:t>
            </a:r>
          </a:p>
        </p:txBody>
      </p:sp>
      <p:sp>
        <p:nvSpPr>
          <p:cNvPr id="5" name="Foliennummernplatzhalter 4"/>
          <p:cNvSpPr>
            <a:spLocks noGrp="1"/>
          </p:cNvSpPr>
          <p:nvPr>
            <p:ph type="sldNum" sz="quarter" idx="12"/>
          </p:nvPr>
        </p:nvSpPr>
        <p:spPr/>
        <p:txBody>
          <a:bodyPr/>
          <a:lstStyle/>
          <a:p>
            <a:fld id="{C6839156-0AB0-4DF6-B272-47750D79F21E}" type="slidenum">
              <a:rPr lang="de-DE" smtClean="0"/>
              <a:t>37</a:t>
            </a:fld>
            <a:endParaRPr lang="de-DE"/>
          </a:p>
        </p:txBody>
      </p:sp>
    </p:spTree>
    <p:extLst>
      <p:ext uri="{BB962C8B-B14F-4D97-AF65-F5344CB8AC3E}">
        <p14:creationId xmlns:p14="http://schemas.microsoft.com/office/powerpoint/2010/main" val="2624924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766762"/>
          </a:xfrm>
        </p:spPr>
        <p:txBody>
          <a:bodyPr>
            <a:normAutofit/>
          </a:bodyPr>
          <a:lstStyle/>
          <a:p>
            <a:r>
              <a:rPr lang="de-DE" sz="3600" dirty="0"/>
              <a:t>Geheimhaltungsvereinbarung</a:t>
            </a:r>
          </a:p>
        </p:txBody>
      </p:sp>
      <p:sp>
        <p:nvSpPr>
          <p:cNvPr id="3" name="Inhaltsplatzhalter 2"/>
          <p:cNvSpPr>
            <a:spLocks noGrp="1"/>
          </p:cNvSpPr>
          <p:nvPr>
            <p:ph idx="1"/>
          </p:nvPr>
        </p:nvSpPr>
        <p:spPr>
          <a:xfrm>
            <a:off x="266700" y="977900"/>
            <a:ext cx="6967240" cy="5575300"/>
          </a:xfrm>
        </p:spPr>
        <p:txBody>
          <a:bodyPr>
            <a:normAutofit/>
          </a:bodyPr>
          <a:lstStyle/>
          <a:p>
            <a:pPr marL="0" indent="0">
              <a:lnSpc>
                <a:spcPct val="140000"/>
              </a:lnSpc>
              <a:spcBef>
                <a:spcPts val="1200"/>
              </a:spcBef>
              <a:buNone/>
            </a:pPr>
            <a:r>
              <a:rPr lang="de-DE" sz="2000" dirty="0"/>
              <a:t>Vorteil</a:t>
            </a:r>
          </a:p>
          <a:p>
            <a:pPr>
              <a:lnSpc>
                <a:spcPts val="1800"/>
              </a:lnSpc>
              <a:spcBef>
                <a:spcPts val="1200"/>
              </a:spcBef>
            </a:pPr>
            <a:r>
              <a:rPr lang="de-DE" sz="2000" dirty="0"/>
              <a:t>Ansporn, etwas geheim zu halten</a:t>
            </a:r>
          </a:p>
          <a:p>
            <a:pPr>
              <a:lnSpc>
                <a:spcPts val="1800"/>
              </a:lnSpc>
              <a:spcBef>
                <a:spcPts val="1200"/>
              </a:spcBef>
            </a:pPr>
            <a:r>
              <a:rPr lang="de-DE" sz="2000" dirty="0"/>
              <a:t>Vermeiden einer Offenlegung</a:t>
            </a:r>
          </a:p>
          <a:p>
            <a:pPr marL="0" indent="0">
              <a:lnSpc>
                <a:spcPct val="140000"/>
              </a:lnSpc>
              <a:spcBef>
                <a:spcPts val="1200"/>
              </a:spcBef>
              <a:buNone/>
            </a:pPr>
            <a:r>
              <a:rPr lang="de-DE" sz="2000" dirty="0"/>
              <a:t>Probleme</a:t>
            </a:r>
          </a:p>
          <a:p>
            <a:pPr>
              <a:lnSpc>
                <a:spcPts val="1800"/>
              </a:lnSpc>
              <a:spcBef>
                <a:spcPts val="1200"/>
              </a:spcBef>
            </a:pPr>
            <a:r>
              <a:rPr lang="de-DE" sz="2000" dirty="0"/>
              <a:t>Es ist meist nicht klar, was genau geheim gehalten werden soll</a:t>
            </a:r>
          </a:p>
          <a:p>
            <a:pPr>
              <a:lnSpc>
                <a:spcPts val="1800"/>
              </a:lnSpc>
              <a:spcBef>
                <a:spcPts val="1200"/>
              </a:spcBef>
            </a:pPr>
            <a:r>
              <a:rPr lang="de-DE" sz="2000" dirty="0"/>
              <a:t>Es ist kaum nachweisbar, wer offengelegt hat</a:t>
            </a:r>
          </a:p>
          <a:p>
            <a:pPr>
              <a:lnSpc>
                <a:spcPts val="1800"/>
              </a:lnSpc>
              <a:spcBef>
                <a:spcPts val="1200"/>
              </a:spcBef>
            </a:pPr>
            <a:r>
              <a:rPr lang="de-DE" sz="2000" dirty="0"/>
              <a:t>Es ist meist nicht nachweisbar, welcher Schaden kausal durch die Offenlegung entstanden ist </a:t>
            </a:r>
          </a:p>
          <a:p>
            <a:pPr>
              <a:lnSpc>
                <a:spcPts val="1800"/>
              </a:lnSpc>
              <a:spcBef>
                <a:spcPts val="1200"/>
              </a:spcBef>
            </a:pPr>
            <a:r>
              <a:rPr lang="de-DE" sz="2000" dirty="0"/>
              <a:t>… daher kaum gerichtlich durchsetzbar</a:t>
            </a:r>
          </a:p>
          <a:p>
            <a:pPr>
              <a:lnSpc>
                <a:spcPts val="1800"/>
              </a:lnSpc>
              <a:spcBef>
                <a:spcPts val="1200"/>
              </a:spcBef>
            </a:pPr>
            <a:r>
              <a:rPr lang="de-DE" sz="2000" dirty="0"/>
              <a:t>US Firmen wollen häufig von Geheimhaltung entbunden werden</a:t>
            </a:r>
          </a:p>
          <a:p>
            <a:pPr marL="0" indent="0">
              <a:lnSpc>
                <a:spcPct val="140000"/>
              </a:lnSpc>
              <a:spcBef>
                <a:spcPts val="1200"/>
              </a:spcBef>
              <a:buNone/>
            </a:pPr>
            <a:r>
              <a:rPr lang="de-DE" sz="2000" dirty="0"/>
              <a:t>Konsequenz</a:t>
            </a:r>
          </a:p>
          <a:p>
            <a:pPr>
              <a:lnSpc>
                <a:spcPct val="140000"/>
              </a:lnSpc>
              <a:spcBef>
                <a:spcPts val="1200"/>
              </a:spcBef>
            </a:pPr>
            <a:r>
              <a:rPr lang="de-DE" sz="2000" dirty="0"/>
              <a:t>Lange Vereinbarung erweckt Professionalität </a:t>
            </a:r>
          </a:p>
        </p:txBody>
      </p:sp>
      <p:sp>
        <p:nvSpPr>
          <p:cNvPr id="5" name="Foliennummernplatzhalter 4"/>
          <p:cNvSpPr>
            <a:spLocks noGrp="1"/>
          </p:cNvSpPr>
          <p:nvPr>
            <p:ph type="sldNum" sz="quarter" idx="12"/>
          </p:nvPr>
        </p:nvSpPr>
        <p:spPr/>
        <p:txBody>
          <a:bodyPr/>
          <a:lstStyle/>
          <a:p>
            <a:fld id="{C6839156-0AB0-4DF6-B272-47750D79F21E}" type="slidenum">
              <a:rPr lang="de-DE" smtClean="0"/>
              <a:t>38</a:t>
            </a:fld>
            <a:endParaRPr lang="de-DE"/>
          </a:p>
        </p:txBody>
      </p:sp>
    </p:spTree>
    <p:extLst>
      <p:ext uri="{BB962C8B-B14F-4D97-AF65-F5344CB8AC3E}">
        <p14:creationId xmlns:p14="http://schemas.microsoft.com/office/powerpoint/2010/main" val="3643125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600" dirty="0"/>
              <a:t>Beispiel einer Geheimhaltungsvereinbarung</a:t>
            </a:r>
          </a:p>
        </p:txBody>
      </p:sp>
      <p:sp>
        <p:nvSpPr>
          <p:cNvPr id="3" name="Inhaltsplatzhalter 2"/>
          <p:cNvSpPr>
            <a:spLocks noGrp="1"/>
          </p:cNvSpPr>
          <p:nvPr>
            <p:ph idx="1"/>
          </p:nvPr>
        </p:nvSpPr>
        <p:spPr/>
        <p:txBody>
          <a:bodyPr/>
          <a:lstStyle/>
          <a:p>
            <a:pPr marL="0" indent="0">
              <a:buNone/>
            </a:pPr>
            <a:r>
              <a:rPr lang="de-DE" dirty="0"/>
              <a:t> </a:t>
            </a:r>
          </a:p>
        </p:txBody>
      </p:sp>
      <p:graphicFrame>
        <p:nvGraphicFramePr>
          <p:cNvPr id="4" name="Objekt 3"/>
          <p:cNvGraphicFramePr>
            <a:graphicFrameLocks noChangeAspect="1"/>
          </p:cNvGraphicFramePr>
          <p:nvPr>
            <p:extLst>
              <p:ext uri="{D42A27DB-BD31-4B8C-83A1-F6EECF244321}">
                <p14:modId xmlns:p14="http://schemas.microsoft.com/office/powerpoint/2010/main" val="2244589244"/>
              </p:ext>
            </p:extLst>
          </p:nvPr>
        </p:nvGraphicFramePr>
        <p:xfrm>
          <a:off x="2273300" y="1562100"/>
          <a:ext cx="4330700" cy="4851400"/>
        </p:xfrm>
        <a:graphic>
          <a:graphicData uri="http://schemas.openxmlformats.org/presentationml/2006/ole">
            <mc:AlternateContent xmlns:mc="http://schemas.openxmlformats.org/markup-compatibility/2006">
              <mc:Choice xmlns:v="urn:schemas-microsoft-com:vml" Requires="v">
                <p:oleObj name="Dokument" r:id="rId2" imgW="7727372" imgH="8672054" progId="Word.Document.12">
                  <p:embed/>
                </p:oleObj>
              </mc:Choice>
              <mc:Fallback>
                <p:oleObj name="Dokument" r:id="rId2" imgW="7727372" imgH="8672054" progId="Word.Document.12">
                  <p:embed/>
                  <p:pic>
                    <p:nvPicPr>
                      <p:cNvPr id="0" name=""/>
                      <p:cNvPicPr/>
                      <p:nvPr/>
                    </p:nvPicPr>
                    <p:blipFill>
                      <a:blip r:embed="rId3"/>
                      <a:stretch>
                        <a:fillRect/>
                      </a:stretch>
                    </p:blipFill>
                    <p:spPr>
                      <a:xfrm>
                        <a:off x="2273300" y="1562100"/>
                        <a:ext cx="4330700" cy="4851400"/>
                      </a:xfrm>
                      <a:prstGeom prst="rect">
                        <a:avLst/>
                      </a:prstGeom>
                    </p:spPr>
                  </p:pic>
                </p:oleObj>
              </mc:Fallback>
            </mc:AlternateContent>
          </a:graphicData>
        </a:graphic>
      </p:graphicFrame>
      <p:sp>
        <p:nvSpPr>
          <p:cNvPr id="6" name="Foliennummernplatzhalter 5"/>
          <p:cNvSpPr>
            <a:spLocks noGrp="1"/>
          </p:cNvSpPr>
          <p:nvPr>
            <p:ph type="sldNum" sz="quarter" idx="12"/>
          </p:nvPr>
        </p:nvSpPr>
        <p:spPr/>
        <p:txBody>
          <a:bodyPr/>
          <a:lstStyle/>
          <a:p>
            <a:fld id="{C6839156-0AB0-4DF6-B272-47750D79F21E}" type="slidenum">
              <a:rPr lang="de-DE" smtClean="0"/>
              <a:t>39</a:t>
            </a:fld>
            <a:endParaRPr lang="de-DE"/>
          </a:p>
        </p:txBody>
      </p:sp>
      <p:sp>
        <p:nvSpPr>
          <p:cNvPr id="7" name="Textfeld 6"/>
          <p:cNvSpPr txBox="1"/>
          <p:nvPr/>
        </p:nvSpPr>
        <p:spPr>
          <a:xfrm>
            <a:off x="827584" y="5805264"/>
            <a:ext cx="1793633" cy="369332"/>
          </a:xfrm>
          <a:prstGeom prst="rect">
            <a:avLst/>
          </a:prstGeom>
          <a:noFill/>
        </p:spPr>
        <p:txBody>
          <a:bodyPr wrap="none" rtlCol="0">
            <a:spAutoFit/>
          </a:bodyPr>
          <a:lstStyle/>
          <a:p>
            <a:r>
              <a:rPr lang="de-DE" dirty="0"/>
              <a:t>Einfach anklicken</a:t>
            </a:r>
          </a:p>
        </p:txBody>
      </p:sp>
    </p:spTree>
    <p:extLst>
      <p:ext uri="{BB962C8B-B14F-4D97-AF65-F5344CB8AC3E}">
        <p14:creationId xmlns:p14="http://schemas.microsoft.com/office/powerpoint/2010/main" val="3711148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23528" y="260648"/>
            <a:ext cx="6912768" cy="576063"/>
          </a:xfrm>
        </p:spPr>
        <p:txBody>
          <a:bodyPr>
            <a:noAutofit/>
          </a:bodyPr>
          <a:lstStyle/>
          <a:p>
            <a:r>
              <a:rPr lang="de-DE" sz="3600" dirty="0"/>
              <a:t>Projekt</a:t>
            </a:r>
          </a:p>
        </p:txBody>
      </p:sp>
      <p:sp>
        <p:nvSpPr>
          <p:cNvPr id="3" name="Untertitel 2"/>
          <p:cNvSpPr>
            <a:spLocks noGrp="1"/>
          </p:cNvSpPr>
          <p:nvPr>
            <p:ph type="subTitle" idx="1"/>
          </p:nvPr>
        </p:nvSpPr>
        <p:spPr>
          <a:xfrm>
            <a:off x="370136" y="1213644"/>
            <a:ext cx="6696744" cy="5237956"/>
          </a:xfrm>
        </p:spPr>
        <p:txBody>
          <a:bodyPr>
            <a:normAutofit lnSpcReduction="10000"/>
          </a:bodyPr>
          <a:lstStyle/>
          <a:p>
            <a:pPr marL="622300" indent="-622300">
              <a:lnSpc>
                <a:spcPct val="140000"/>
              </a:lnSpc>
              <a:spcBef>
                <a:spcPts val="1200"/>
              </a:spcBef>
              <a:tabLst>
                <a:tab pos="446088" algn="l"/>
              </a:tabLst>
            </a:pPr>
            <a:r>
              <a:rPr lang="de-DE" sz="2400" dirty="0"/>
              <a:t>Ziel:		Jeder oder jede Gruppe soll eine 	Patentanmeldung haben, die auch bereits 	eingereicht ist.</a:t>
            </a:r>
          </a:p>
          <a:p>
            <a:pPr marL="622300" indent="-622300">
              <a:lnSpc>
                <a:spcPct val="140000"/>
              </a:lnSpc>
              <a:spcBef>
                <a:spcPts val="1200"/>
              </a:spcBef>
              <a:tabLst>
                <a:tab pos="446088" algn="l"/>
              </a:tabLst>
            </a:pPr>
            <a:r>
              <a:rPr lang="de-DE" sz="2400" dirty="0"/>
              <a:t>Start:	Alle haben eine sehr gute Ausbildung und 	alle Chancen.</a:t>
            </a:r>
          </a:p>
          <a:p>
            <a:pPr marL="622300" indent="-622300">
              <a:lnSpc>
                <a:spcPct val="140000"/>
              </a:lnSpc>
              <a:spcBef>
                <a:spcPts val="1200"/>
              </a:spcBef>
              <a:tabLst>
                <a:tab pos="446088" algn="l"/>
              </a:tabLst>
            </a:pPr>
            <a:r>
              <a:rPr lang="de-DE" sz="2400" dirty="0"/>
              <a:t>Weg:	Wir wollen zusammen Unzulänglichkeiten 	finden, Lösungen erarbeiten und dazu Schutz 	beantragen.  Am Lehrstuhl, an dem ich 	promoviert habe, hatte jeder seine 	Patentanmeldung.</a:t>
            </a:r>
          </a:p>
        </p:txBody>
      </p:sp>
    </p:spTree>
    <p:extLst>
      <p:ext uri="{BB962C8B-B14F-4D97-AF65-F5344CB8AC3E}">
        <p14:creationId xmlns:p14="http://schemas.microsoft.com/office/powerpoint/2010/main" val="1022200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893762"/>
          </a:xfrm>
        </p:spPr>
        <p:txBody>
          <a:bodyPr>
            <a:normAutofit/>
          </a:bodyPr>
          <a:lstStyle/>
          <a:p>
            <a:r>
              <a:rPr lang="de-DE" sz="3600" dirty="0"/>
              <a:t>Übungsvorbereitung</a:t>
            </a:r>
          </a:p>
        </p:txBody>
      </p:sp>
      <p:sp>
        <p:nvSpPr>
          <p:cNvPr id="3" name="Inhaltsplatzhalter 2"/>
          <p:cNvSpPr>
            <a:spLocks noGrp="1"/>
          </p:cNvSpPr>
          <p:nvPr>
            <p:ph idx="1"/>
          </p:nvPr>
        </p:nvSpPr>
        <p:spPr>
          <a:xfrm>
            <a:off x="533400" y="1143000"/>
            <a:ext cx="6718300" cy="6070600"/>
          </a:xfrm>
        </p:spPr>
        <p:txBody>
          <a:bodyPr>
            <a:normAutofit fontScale="85000" lnSpcReduction="10000"/>
          </a:bodyPr>
          <a:lstStyle/>
          <a:p>
            <a:pPr>
              <a:lnSpc>
                <a:spcPct val="130000"/>
              </a:lnSpc>
              <a:spcBef>
                <a:spcPts val="1200"/>
              </a:spcBef>
            </a:pPr>
            <a:r>
              <a:rPr lang="de-DE" dirty="0"/>
              <a:t>Jeder sollte für die Übungen einen Computer mit großem Bildschirm haben</a:t>
            </a:r>
          </a:p>
          <a:p>
            <a:pPr>
              <a:lnSpc>
                <a:spcPct val="130000"/>
              </a:lnSpc>
              <a:spcBef>
                <a:spcPts val="1200"/>
              </a:spcBef>
            </a:pPr>
            <a:r>
              <a:rPr lang="de-DE" dirty="0"/>
              <a:t>Jeder sollte remote für alle sichtbar sein</a:t>
            </a:r>
          </a:p>
          <a:p>
            <a:pPr>
              <a:lnSpc>
                <a:spcPct val="130000"/>
              </a:lnSpc>
              <a:spcBef>
                <a:spcPts val="1200"/>
              </a:spcBef>
            </a:pPr>
            <a:r>
              <a:rPr lang="de-DE" dirty="0"/>
              <a:t>Wir wollen dabei auch ein effektives remote Zusammenarbeiten üben</a:t>
            </a:r>
          </a:p>
          <a:p>
            <a:pPr>
              <a:lnSpc>
                <a:spcPct val="130000"/>
              </a:lnSpc>
              <a:spcBef>
                <a:spcPts val="1200"/>
              </a:spcBef>
            </a:pPr>
            <a:r>
              <a:rPr lang="de-DE" dirty="0"/>
              <a:t>Ich muss das Engagement bewerten</a:t>
            </a:r>
          </a:p>
          <a:p>
            <a:pPr>
              <a:lnSpc>
                <a:spcPct val="130000"/>
              </a:lnSpc>
              <a:spcBef>
                <a:spcPts val="1200"/>
              </a:spcBef>
            </a:pPr>
            <a:r>
              <a:rPr lang="de-DE" dirty="0"/>
              <a:t>Jeder sollte schon als Vertrag oder zumindest mit Stichworten vorbereitet haben, wie er gerne in der Gruppe zusammenarbeiten würde.</a:t>
            </a:r>
          </a:p>
        </p:txBody>
      </p:sp>
      <p:sp>
        <p:nvSpPr>
          <p:cNvPr id="5" name="Foliennummernplatzhalter 4"/>
          <p:cNvSpPr>
            <a:spLocks noGrp="1"/>
          </p:cNvSpPr>
          <p:nvPr>
            <p:ph type="sldNum" sz="quarter" idx="12"/>
          </p:nvPr>
        </p:nvSpPr>
        <p:spPr/>
        <p:txBody>
          <a:bodyPr/>
          <a:lstStyle/>
          <a:p>
            <a:fld id="{C6839156-0AB0-4DF6-B272-47750D79F21E}" type="slidenum">
              <a:rPr lang="de-DE" smtClean="0"/>
              <a:t>40</a:t>
            </a:fld>
            <a:endParaRPr lang="de-DE"/>
          </a:p>
        </p:txBody>
      </p:sp>
    </p:spTree>
    <p:extLst>
      <p:ext uri="{BB962C8B-B14F-4D97-AF65-F5344CB8AC3E}">
        <p14:creationId xmlns:p14="http://schemas.microsoft.com/office/powerpoint/2010/main" val="1259668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476672"/>
            <a:ext cx="6491064" cy="576064"/>
          </a:xfrm>
        </p:spPr>
        <p:txBody>
          <a:bodyPr>
            <a:noAutofit/>
          </a:bodyPr>
          <a:lstStyle/>
          <a:p>
            <a:r>
              <a:rPr lang="de-DE" sz="3600" dirty="0"/>
              <a:t>Formales zur Semesterarbeit</a:t>
            </a:r>
          </a:p>
        </p:txBody>
      </p:sp>
      <p:sp>
        <p:nvSpPr>
          <p:cNvPr id="3" name="Inhaltsplatzhalter 2"/>
          <p:cNvSpPr>
            <a:spLocks noGrp="1"/>
          </p:cNvSpPr>
          <p:nvPr>
            <p:ph idx="1"/>
          </p:nvPr>
        </p:nvSpPr>
        <p:spPr>
          <a:xfrm>
            <a:off x="457200" y="1268760"/>
            <a:ext cx="6491064" cy="4857403"/>
          </a:xfrm>
          <a:solidFill>
            <a:schemeClr val="bg1"/>
          </a:solidFill>
        </p:spPr>
        <p:txBody>
          <a:bodyPr>
            <a:normAutofit fontScale="92500" lnSpcReduction="10000"/>
          </a:bodyPr>
          <a:lstStyle/>
          <a:p>
            <a:pPr>
              <a:lnSpc>
                <a:spcPct val="120000"/>
              </a:lnSpc>
              <a:spcBef>
                <a:spcPts val="1200"/>
              </a:spcBef>
              <a:buFont typeface="Wingdings" panose="05000000000000000000" pitchFamily="2" charset="2"/>
              <a:buChar char="Ø"/>
            </a:pPr>
            <a:r>
              <a:rPr lang="de-DE" dirty="0"/>
              <a:t>Format festlegen für die Semesterarbeit</a:t>
            </a:r>
          </a:p>
          <a:p>
            <a:pPr marL="812800" indent="0">
              <a:lnSpc>
                <a:spcPct val="120000"/>
              </a:lnSpc>
              <a:spcBef>
                <a:spcPts val="1200"/>
              </a:spcBef>
              <a:buNone/>
            </a:pPr>
            <a:r>
              <a:rPr lang="de-DE" dirty="0"/>
              <a:t>Word während des Semesters und PDF für die Abgabe</a:t>
            </a:r>
          </a:p>
          <a:p>
            <a:pPr>
              <a:lnSpc>
                <a:spcPct val="120000"/>
              </a:lnSpc>
              <a:spcBef>
                <a:spcPts val="1200"/>
              </a:spcBef>
              <a:buFont typeface="Wingdings" panose="05000000000000000000" pitchFamily="2" charset="2"/>
              <a:buChar char="Ø"/>
            </a:pPr>
            <a:r>
              <a:rPr lang="de-DE" dirty="0"/>
              <a:t>Hat jeder Office 365 und klappt das mit </a:t>
            </a:r>
            <a:r>
              <a:rPr lang="de-DE" dirty="0" err="1"/>
              <a:t>Powerpoint</a:t>
            </a:r>
            <a:r>
              <a:rPr lang="de-DE" dirty="0"/>
              <a:t>?</a:t>
            </a:r>
          </a:p>
          <a:p>
            <a:pPr>
              <a:lnSpc>
                <a:spcPct val="120000"/>
              </a:lnSpc>
              <a:spcBef>
                <a:spcPts val="1200"/>
              </a:spcBef>
              <a:buFont typeface="Wingdings" panose="05000000000000000000" pitchFamily="2" charset="2"/>
              <a:buChar char="Ø"/>
            </a:pPr>
            <a:r>
              <a:rPr lang="de-DE" dirty="0"/>
              <a:t>Ablageort festlegen für die Skripte</a:t>
            </a:r>
          </a:p>
          <a:p>
            <a:pPr marL="0" indent="0">
              <a:lnSpc>
                <a:spcPct val="120000"/>
              </a:lnSpc>
              <a:spcBef>
                <a:spcPts val="1200"/>
              </a:spcBef>
              <a:buNone/>
            </a:pPr>
            <a:r>
              <a:rPr lang="de-DE" dirty="0"/>
              <a:t>	</a:t>
            </a:r>
            <a:r>
              <a:rPr lang="de-DE" dirty="0" err="1"/>
              <a:t>Ilas</a:t>
            </a:r>
            <a:r>
              <a:rPr lang="de-DE" dirty="0"/>
              <a:t>, Webseite, OneDrive, …</a:t>
            </a:r>
          </a:p>
          <a:p>
            <a:endParaRPr lang="de-DE" dirty="0"/>
          </a:p>
        </p:txBody>
      </p:sp>
      <p:sp>
        <p:nvSpPr>
          <p:cNvPr id="4" name="Foliennummernplatzhalter 3"/>
          <p:cNvSpPr>
            <a:spLocks noGrp="1"/>
          </p:cNvSpPr>
          <p:nvPr>
            <p:ph type="sldNum" sz="quarter" idx="12"/>
          </p:nvPr>
        </p:nvSpPr>
        <p:spPr/>
        <p:txBody>
          <a:bodyPr/>
          <a:lstStyle/>
          <a:p>
            <a:fld id="{C6839156-0AB0-4DF6-B272-47750D79F21E}" type="slidenum">
              <a:rPr lang="de-DE" smtClean="0"/>
              <a:t>41</a:t>
            </a:fld>
            <a:endParaRPr lang="de-DE"/>
          </a:p>
        </p:txBody>
      </p:sp>
    </p:spTree>
    <p:extLst>
      <p:ext uri="{BB962C8B-B14F-4D97-AF65-F5344CB8AC3E}">
        <p14:creationId xmlns:p14="http://schemas.microsoft.com/office/powerpoint/2010/main" val="12641104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Übung zur Zusammenarbeit</a:t>
            </a:r>
          </a:p>
        </p:txBody>
      </p:sp>
      <p:sp>
        <p:nvSpPr>
          <p:cNvPr id="3" name="Inhaltsplatzhalter 2"/>
          <p:cNvSpPr>
            <a:spLocks noGrp="1"/>
          </p:cNvSpPr>
          <p:nvPr>
            <p:ph idx="1"/>
          </p:nvPr>
        </p:nvSpPr>
        <p:spPr>
          <a:xfrm>
            <a:off x="524694" y="1295400"/>
            <a:ext cx="6491064" cy="5047828"/>
          </a:xfrm>
          <a:solidFill>
            <a:schemeClr val="accent3">
              <a:lumMod val="40000"/>
              <a:lumOff val="60000"/>
            </a:schemeClr>
          </a:solidFill>
        </p:spPr>
        <p:txBody>
          <a:bodyPr>
            <a:normAutofit fontScale="92500"/>
          </a:bodyPr>
          <a:lstStyle/>
          <a:p>
            <a:pPr>
              <a:lnSpc>
                <a:spcPct val="120000"/>
              </a:lnSpc>
              <a:spcBef>
                <a:spcPts val="1200"/>
              </a:spcBef>
            </a:pPr>
            <a:r>
              <a:rPr lang="de-DE" dirty="0"/>
              <a:t>Zusammenarbeitsvertrag formulieren</a:t>
            </a:r>
          </a:p>
          <a:p>
            <a:pPr>
              <a:lnSpc>
                <a:spcPct val="120000"/>
              </a:lnSpc>
              <a:spcBef>
                <a:spcPts val="1200"/>
              </a:spcBef>
            </a:pPr>
            <a:r>
              <a:rPr lang="de-DE" dirty="0"/>
              <a:t>Nach eigenen Gedanken Regeln der Zusammenarbeit entwerfen und als Vertrag formulieren</a:t>
            </a:r>
          </a:p>
          <a:p>
            <a:pPr>
              <a:lnSpc>
                <a:spcPct val="120000"/>
              </a:lnSpc>
              <a:spcBef>
                <a:spcPts val="1200"/>
              </a:spcBef>
            </a:pPr>
            <a:r>
              <a:rPr lang="de-DE" dirty="0"/>
              <a:t>Das Ergebnis sollte ein unterschriftsreifer Vertrag sein, der in der nächsten Vorlesung von jedem unterschrieben wird. </a:t>
            </a:r>
          </a:p>
        </p:txBody>
      </p:sp>
      <p:sp>
        <p:nvSpPr>
          <p:cNvPr id="5" name="Foliennummernplatzhalter 4"/>
          <p:cNvSpPr>
            <a:spLocks noGrp="1"/>
          </p:cNvSpPr>
          <p:nvPr>
            <p:ph type="sldNum" sz="quarter" idx="12"/>
          </p:nvPr>
        </p:nvSpPr>
        <p:spPr/>
        <p:txBody>
          <a:bodyPr/>
          <a:lstStyle/>
          <a:p>
            <a:fld id="{C6839156-0AB0-4DF6-B272-47750D79F21E}" type="slidenum">
              <a:rPr lang="de-DE" smtClean="0"/>
              <a:t>42</a:t>
            </a:fld>
            <a:endParaRPr lang="de-DE"/>
          </a:p>
        </p:txBody>
      </p:sp>
    </p:spTree>
    <p:extLst>
      <p:ext uri="{BB962C8B-B14F-4D97-AF65-F5344CB8AC3E}">
        <p14:creationId xmlns:p14="http://schemas.microsoft.com/office/powerpoint/2010/main" val="3221743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76672"/>
            <a:ext cx="6491064" cy="576064"/>
          </a:xfrm>
        </p:spPr>
        <p:txBody>
          <a:bodyPr>
            <a:noAutofit/>
          </a:bodyPr>
          <a:lstStyle/>
          <a:p>
            <a:r>
              <a:rPr lang="de-DE" sz="3600" dirty="0"/>
              <a:t>Zusammenarbeitsvertrag</a:t>
            </a:r>
          </a:p>
        </p:txBody>
      </p:sp>
      <p:sp>
        <p:nvSpPr>
          <p:cNvPr id="3" name="Inhaltsplatzhalter 2"/>
          <p:cNvSpPr>
            <a:spLocks noGrp="1"/>
          </p:cNvSpPr>
          <p:nvPr>
            <p:ph idx="1"/>
          </p:nvPr>
        </p:nvSpPr>
        <p:spPr>
          <a:xfrm>
            <a:off x="431800" y="1116360"/>
            <a:ext cx="6491064" cy="5309840"/>
          </a:xfrm>
          <a:solidFill>
            <a:schemeClr val="accent3">
              <a:lumMod val="40000"/>
              <a:lumOff val="60000"/>
            </a:schemeClr>
          </a:solidFill>
        </p:spPr>
        <p:txBody>
          <a:bodyPr>
            <a:normAutofit fontScale="85000" lnSpcReduction="20000"/>
          </a:bodyPr>
          <a:lstStyle/>
          <a:p>
            <a:pPr>
              <a:lnSpc>
                <a:spcPct val="130000"/>
              </a:lnSpc>
              <a:spcBef>
                <a:spcPts val="1200"/>
              </a:spcBef>
              <a:buFont typeface="Wingdings" panose="05000000000000000000" pitchFamily="2" charset="2"/>
              <a:buChar char="Ø"/>
            </a:pPr>
            <a:r>
              <a:rPr lang="de-DE" sz="3500" dirty="0"/>
              <a:t>Teilnehmerliste zu Rubrum machen</a:t>
            </a:r>
          </a:p>
          <a:p>
            <a:pPr marL="0" indent="0">
              <a:lnSpc>
                <a:spcPct val="130000"/>
              </a:lnSpc>
              <a:spcBef>
                <a:spcPts val="1200"/>
              </a:spcBef>
              <a:buNone/>
            </a:pPr>
            <a:endParaRPr lang="de-DE" sz="2800" dirty="0"/>
          </a:p>
          <a:p>
            <a:pPr>
              <a:lnSpc>
                <a:spcPct val="130000"/>
              </a:lnSpc>
              <a:spcBef>
                <a:spcPts val="1200"/>
              </a:spcBef>
              <a:buFont typeface="Wingdings" panose="05000000000000000000" pitchFamily="2" charset="2"/>
              <a:buChar char="Ø"/>
            </a:pPr>
            <a:r>
              <a:rPr lang="de-DE" sz="3500" dirty="0"/>
              <a:t>Schriftführer</a:t>
            </a:r>
          </a:p>
          <a:p>
            <a:pPr>
              <a:lnSpc>
                <a:spcPct val="130000"/>
              </a:lnSpc>
              <a:spcBef>
                <a:spcPts val="1200"/>
              </a:spcBef>
              <a:buFont typeface="Wingdings" panose="05000000000000000000" pitchFamily="2" charset="2"/>
              <a:buChar char="Ø"/>
            </a:pPr>
            <a:r>
              <a:rPr lang="de-DE" sz="3500" dirty="0"/>
              <a:t>Elektronisch oder auf Papier unterschreiben</a:t>
            </a:r>
          </a:p>
          <a:p>
            <a:pPr>
              <a:lnSpc>
                <a:spcPct val="130000"/>
              </a:lnSpc>
              <a:spcBef>
                <a:spcPts val="1200"/>
              </a:spcBef>
              <a:buFont typeface="Wingdings" panose="05000000000000000000" pitchFamily="2" charset="2"/>
              <a:buChar char="Ø"/>
            </a:pPr>
            <a:r>
              <a:rPr lang="de-DE" sz="3500" dirty="0"/>
              <a:t>Bitte Mails an mich nur über </a:t>
            </a:r>
            <a:r>
              <a:rPr lang="de-DE" sz="3500" dirty="0" err="1"/>
              <a:t>office@liermann-castell</a:t>
            </a:r>
            <a:r>
              <a:rPr lang="de-DE" sz="3500" dirty="0"/>
              <a:t>, da ich die castell@fh-aachen.de nicht regelmäßig einsehen kann </a:t>
            </a:r>
          </a:p>
          <a:p>
            <a:endParaRPr lang="de-DE" dirty="0"/>
          </a:p>
        </p:txBody>
      </p:sp>
      <p:sp>
        <p:nvSpPr>
          <p:cNvPr id="4" name="Foliennummernplatzhalter 3"/>
          <p:cNvSpPr>
            <a:spLocks noGrp="1"/>
          </p:cNvSpPr>
          <p:nvPr>
            <p:ph type="sldNum" sz="quarter" idx="12"/>
          </p:nvPr>
        </p:nvSpPr>
        <p:spPr/>
        <p:txBody>
          <a:bodyPr/>
          <a:lstStyle/>
          <a:p>
            <a:fld id="{C6839156-0AB0-4DF6-B272-47750D79F21E}" type="slidenum">
              <a:rPr lang="de-DE" smtClean="0"/>
              <a:t>43</a:t>
            </a:fld>
            <a:endParaRPr lang="de-DE"/>
          </a:p>
        </p:txBody>
      </p:sp>
      <p:graphicFrame>
        <p:nvGraphicFramePr>
          <p:cNvPr id="5" name="Objekt 4"/>
          <p:cNvGraphicFramePr>
            <a:graphicFrameLocks noChangeAspect="1"/>
          </p:cNvGraphicFramePr>
          <p:nvPr>
            <p:extLst>
              <p:ext uri="{D42A27DB-BD31-4B8C-83A1-F6EECF244321}">
                <p14:modId xmlns:p14="http://schemas.microsoft.com/office/powerpoint/2010/main" val="4057189816"/>
              </p:ext>
            </p:extLst>
          </p:nvPr>
        </p:nvGraphicFramePr>
        <p:xfrm>
          <a:off x="4462463" y="1858963"/>
          <a:ext cx="1776412" cy="530225"/>
        </p:xfrm>
        <a:graphic>
          <a:graphicData uri="http://schemas.openxmlformats.org/presentationml/2006/ole">
            <mc:AlternateContent xmlns:mc="http://schemas.openxmlformats.org/markup-compatibility/2006">
              <mc:Choice xmlns:v="urn:schemas-microsoft-com:vml" Requires="v">
                <p:oleObj name="Arbeitsblatt mit Makros" r:id="rId2" imgW="11436412" imgH="3416315" progId="Excel.SheetMacroEnabled.12">
                  <p:embed/>
                </p:oleObj>
              </mc:Choice>
              <mc:Fallback>
                <p:oleObj name="Arbeitsblatt mit Makros" r:id="rId2" imgW="11436412" imgH="3416315" progId="Excel.SheetMacroEnabled.12">
                  <p:embed/>
                  <p:pic>
                    <p:nvPicPr>
                      <p:cNvPr id="0" name=""/>
                      <p:cNvPicPr/>
                      <p:nvPr/>
                    </p:nvPicPr>
                    <p:blipFill>
                      <a:blip r:embed="rId3"/>
                      <a:stretch>
                        <a:fillRect/>
                      </a:stretch>
                    </p:blipFill>
                    <p:spPr>
                      <a:xfrm>
                        <a:off x="4462463" y="1858963"/>
                        <a:ext cx="1776412" cy="530225"/>
                      </a:xfrm>
                      <a:prstGeom prst="rect">
                        <a:avLst/>
                      </a:prstGeom>
                    </p:spPr>
                  </p:pic>
                </p:oleObj>
              </mc:Fallback>
            </mc:AlternateContent>
          </a:graphicData>
        </a:graphic>
      </p:graphicFrame>
    </p:spTree>
    <p:extLst>
      <p:ext uri="{BB962C8B-B14F-4D97-AF65-F5344CB8AC3E}">
        <p14:creationId xmlns:p14="http://schemas.microsoft.com/office/powerpoint/2010/main" val="1347228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924944"/>
            <a:ext cx="6491064" cy="1143000"/>
          </a:xfrm>
        </p:spPr>
        <p:txBody>
          <a:bodyPr>
            <a:normAutofit/>
          </a:bodyPr>
          <a:lstStyle/>
          <a:p>
            <a:r>
              <a:rPr lang="de-DE" sz="6600" dirty="0"/>
              <a:t>2. Motivation</a:t>
            </a:r>
          </a:p>
        </p:txBody>
      </p:sp>
      <p:sp>
        <p:nvSpPr>
          <p:cNvPr id="3" name="Inhaltsplatzhalter 2"/>
          <p:cNvSpPr>
            <a:spLocks noGrp="1"/>
          </p:cNvSpPr>
          <p:nvPr>
            <p:ph idx="1"/>
          </p:nvPr>
        </p:nvSpPr>
        <p:spPr/>
        <p:txBody>
          <a:bodyPr/>
          <a:lstStyle/>
          <a:p>
            <a:pPr marL="0" indent="0">
              <a:buNone/>
            </a:pPr>
            <a:r>
              <a:rPr lang="de-DE" dirty="0"/>
              <a:t> </a:t>
            </a:r>
          </a:p>
        </p:txBody>
      </p:sp>
      <p:sp>
        <p:nvSpPr>
          <p:cNvPr id="5" name="Foliennummernplatzhalter 4"/>
          <p:cNvSpPr>
            <a:spLocks noGrp="1"/>
          </p:cNvSpPr>
          <p:nvPr>
            <p:ph type="sldNum" sz="quarter" idx="12"/>
          </p:nvPr>
        </p:nvSpPr>
        <p:spPr/>
        <p:txBody>
          <a:bodyPr/>
          <a:lstStyle/>
          <a:p>
            <a:fld id="{C6839156-0AB0-4DF6-B272-47750D79F21E}" type="slidenum">
              <a:rPr lang="de-DE" smtClean="0"/>
              <a:t>44</a:t>
            </a:fld>
            <a:endParaRPr lang="de-DE"/>
          </a:p>
        </p:txBody>
      </p:sp>
    </p:spTree>
    <p:extLst>
      <p:ext uri="{BB962C8B-B14F-4D97-AF65-F5344CB8AC3E}">
        <p14:creationId xmlns:p14="http://schemas.microsoft.com/office/powerpoint/2010/main" val="1279851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Motivation zum Erfinden</a:t>
            </a:r>
          </a:p>
        </p:txBody>
      </p:sp>
      <p:sp>
        <p:nvSpPr>
          <p:cNvPr id="3" name="Inhaltsplatzhalter 2"/>
          <p:cNvSpPr>
            <a:spLocks noGrp="1"/>
          </p:cNvSpPr>
          <p:nvPr>
            <p:ph idx="1"/>
          </p:nvPr>
        </p:nvSpPr>
        <p:spPr>
          <a:solidFill>
            <a:schemeClr val="accent1">
              <a:lumMod val="40000"/>
              <a:lumOff val="60000"/>
            </a:schemeClr>
          </a:solidFill>
        </p:spPr>
        <p:txBody>
          <a:bodyPr>
            <a:normAutofit fontScale="85000" lnSpcReduction="20000"/>
          </a:bodyPr>
          <a:lstStyle/>
          <a:p>
            <a:pPr>
              <a:lnSpc>
                <a:spcPct val="140000"/>
              </a:lnSpc>
              <a:spcBef>
                <a:spcPts val="1200"/>
              </a:spcBef>
            </a:pPr>
            <a:r>
              <a:rPr lang="de-DE" dirty="0"/>
              <a:t>Megatrends</a:t>
            </a:r>
          </a:p>
          <a:p>
            <a:pPr>
              <a:lnSpc>
                <a:spcPct val="140000"/>
              </a:lnSpc>
              <a:spcBef>
                <a:spcPts val="1200"/>
              </a:spcBef>
            </a:pPr>
            <a:r>
              <a:rPr lang="de-DE" dirty="0"/>
              <a:t>Morphologischer Kasten</a:t>
            </a:r>
          </a:p>
          <a:p>
            <a:pPr>
              <a:lnSpc>
                <a:spcPct val="140000"/>
              </a:lnSpc>
              <a:spcBef>
                <a:spcPts val="1200"/>
              </a:spcBef>
            </a:pPr>
            <a:r>
              <a:rPr lang="de-DE" dirty="0"/>
              <a:t>Widerspruchsorientierte Innovationsstrategie nach Linde</a:t>
            </a:r>
          </a:p>
          <a:p>
            <a:pPr marL="0" indent="0">
              <a:lnSpc>
                <a:spcPct val="140000"/>
              </a:lnSpc>
              <a:spcBef>
                <a:spcPts val="1200"/>
              </a:spcBef>
              <a:buNone/>
            </a:pPr>
            <a:r>
              <a:rPr lang="de-DE" dirty="0"/>
              <a:t>Übung: Formulieren einer Aufgabe mit ersten Lösungsansätzen und Senden an </a:t>
            </a:r>
            <a:r>
              <a:rPr lang="de-DE" dirty="0">
                <a:hlinkClick r:id="rId2"/>
              </a:rPr>
              <a:t>al-montassir@fh-aachen.de</a:t>
            </a:r>
            <a:r>
              <a:rPr lang="de-DE" dirty="0"/>
              <a:t> mit cc an </a:t>
            </a:r>
            <a:r>
              <a:rPr lang="de-DE" dirty="0">
                <a:hlinkClick r:id="rId3"/>
              </a:rPr>
              <a:t>office@liermann-castell.de</a:t>
            </a:r>
            <a:r>
              <a:rPr lang="de-DE" dirty="0"/>
              <a:t>  </a:t>
            </a:r>
          </a:p>
        </p:txBody>
      </p:sp>
      <p:sp>
        <p:nvSpPr>
          <p:cNvPr id="5" name="Foliennummernplatzhalter 4"/>
          <p:cNvSpPr>
            <a:spLocks noGrp="1"/>
          </p:cNvSpPr>
          <p:nvPr>
            <p:ph type="sldNum" sz="quarter" idx="12"/>
          </p:nvPr>
        </p:nvSpPr>
        <p:spPr/>
        <p:txBody>
          <a:bodyPr/>
          <a:lstStyle/>
          <a:p>
            <a:fld id="{C6839156-0AB0-4DF6-B272-47750D79F21E}" type="slidenum">
              <a:rPr lang="de-DE" smtClean="0"/>
              <a:t>45</a:t>
            </a:fld>
            <a:endParaRPr lang="de-DE"/>
          </a:p>
        </p:txBody>
      </p:sp>
    </p:spTree>
    <p:extLst>
      <p:ext uri="{BB962C8B-B14F-4D97-AF65-F5344CB8AC3E}">
        <p14:creationId xmlns:p14="http://schemas.microsoft.com/office/powerpoint/2010/main" val="265195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703262"/>
          </a:xfrm>
        </p:spPr>
        <p:txBody>
          <a:bodyPr>
            <a:normAutofit/>
          </a:bodyPr>
          <a:lstStyle/>
          <a:p>
            <a:r>
              <a:rPr lang="de-DE" sz="3600" dirty="0"/>
              <a:t>Wo wollen wir hin?</a:t>
            </a:r>
          </a:p>
        </p:txBody>
      </p:sp>
      <p:sp>
        <p:nvSpPr>
          <p:cNvPr id="3" name="Inhaltsplatzhalter 2"/>
          <p:cNvSpPr>
            <a:spLocks noGrp="1"/>
          </p:cNvSpPr>
          <p:nvPr>
            <p:ph idx="1"/>
          </p:nvPr>
        </p:nvSpPr>
        <p:spPr>
          <a:xfrm>
            <a:off x="419100" y="1090960"/>
            <a:ext cx="6491064" cy="5589240"/>
          </a:xfrm>
        </p:spPr>
        <p:txBody>
          <a:bodyPr>
            <a:noAutofit/>
          </a:bodyPr>
          <a:lstStyle/>
          <a:p>
            <a:pPr marL="0" indent="0">
              <a:lnSpc>
                <a:spcPct val="120000"/>
              </a:lnSpc>
              <a:spcBef>
                <a:spcPts val="600"/>
              </a:spcBef>
              <a:buNone/>
            </a:pPr>
            <a:r>
              <a:rPr lang="de-DE" sz="2200" b="1" dirty="0"/>
              <a:t>Istzustand: </a:t>
            </a:r>
            <a:endParaRPr lang="de-DE" sz="2200" dirty="0"/>
          </a:p>
          <a:p>
            <a:pPr>
              <a:lnSpc>
                <a:spcPct val="120000"/>
              </a:lnSpc>
              <a:spcBef>
                <a:spcPts val="600"/>
              </a:spcBef>
            </a:pPr>
            <a:r>
              <a:rPr lang="de-DE" sz="2200" dirty="0"/>
              <a:t>Die ganze Welt entwickelt zum Optimum</a:t>
            </a:r>
          </a:p>
          <a:p>
            <a:pPr>
              <a:lnSpc>
                <a:spcPct val="120000"/>
              </a:lnSpc>
              <a:spcBef>
                <a:spcPts val="600"/>
              </a:spcBef>
            </a:pPr>
            <a:r>
              <a:rPr lang="de-DE" sz="2200" dirty="0"/>
              <a:t>Entwicklungen werden unterdrückt oder nicht erkannt</a:t>
            </a:r>
          </a:p>
          <a:p>
            <a:pPr marL="0" indent="0">
              <a:lnSpc>
                <a:spcPct val="120000"/>
              </a:lnSpc>
              <a:spcBef>
                <a:spcPts val="600"/>
              </a:spcBef>
              <a:buNone/>
            </a:pPr>
            <a:endParaRPr lang="de-DE" sz="1400" dirty="0"/>
          </a:p>
          <a:p>
            <a:pPr marL="0" indent="0">
              <a:lnSpc>
                <a:spcPct val="120000"/>
              </a:lnSpc>
              <a:spcBef>
                <a:spcPts val="600"/>
              </a:spcBef>
              <a:buNone/>
            </a:pPr>
            <a:r>
              <a:rPr lang="de-DE" sz="2200" b="1" dirty="0"/>
              <a:t>Sollzustand</a:t>
            </a:r>
            <a:endParaRPr lang="de-DE" sz="2200" dirty="0"/>
          </a:p>
          <a:p>
            <a:pPr>
              <a:lnSpc>
                <a:spcPct val="120000"/>
              </a:lnSpc>
              <a:spcBef>
                <a:spcPts val="600"/>
              </a:spcBef>
            </a:pPr>
            <a:r>
              <a:rPr lang="de-DE" sz="2200" dirty="0"/>
              <a:t>Gesellschaftlich vertretbare und gewinnbringende Erfindungen</a:t>
            </a:r>
          </a:p>
          <a:p>
            <a:pPr>
              <a:lnSpc>
                <a:spcPct val="120000"/>
              </a:lnSpc>
              <a:spcBef>
                <a:spcPts val="600"/>
              </a:spcBef>
            </a:pPr>
            <a:r>
              <a:rPr lang="de-DE" sz="2200" dirty="0"/>
              <a:t>Brechen von Monopolen und Umgehung von patentierten Lösungen</a:t>
            </a:r>
          </a:p>
          <a:p>
            <a:pPr>
              <a:lnSpc>
                <a:spcPct val="120000"/>
              </a:lnSpc>
              <a:spcBef>
                <a:spcPts val="600"/>
              </a:spcBef>
            </a:pPr>
            <a:r>
              <a:rPr lang="de-DE" sz="2200" dirty="0"/>
              <a:t>Neue Unternehmen oder neue Sparten in alten Unternehmen</a:t>
            </a:r>
          </a:p>
          <a:p>
            <a:pPr marL="0" indent="0">
              <a:lnSpc>
                <a:spcPct val="120000"/>
              </a:lnSpc>
              <a:spcBef>
                <a:spcPts val="600"/>
              </a:spcBef>
              <a:buNone/>
            </a:pPr>
            <a:endParaRPr lang="de-DE" sz="1000" dirty="0"/>
          </a:p>
          <a:p>
            <a:pPr marL="0" indent="0">
              <a:buNone/>
            </a:pPr>
            <a:endParaRPr lang="de-DE" sz="1800" dirty="0"/>
          </a:p>
        </p:txBody>
      </p:sp>
      <p:sp>
        <p:nvSpPr>
          <p:cNvPr id="5" name="Foliennummernplatzhalter 4"/>
          <p:cNvSpPr>
            <a:spLocks noGrp="1"/>
          </p:cNvSpPr>
          <p:nvPr>
            <p:ph type="sldNum" sz="quarter" idx="12"/>
          </p:nvPr>
        </p:nvSpPr>
        <p:spPr/>
        <p:txBody>
          <a:bodyPr/>
          <a:lstStyle/>
          <a:p>
            <a:fld id="{C6839156-0AB0-4DF6-B272-47750D79F21E}" type="slidenum">
              <a:rPr lang="de-DE" smtClean="0"/>
              <a:t>46</a:t>
            </a:fld>
            <a:endParaRPr lang="de-DE"/>
          </a:p>
        </p:txBody>
      </p:sp>
    </p:spTree>
    <p:extLst>
      <p:ext uri="{BB962C8B-B14F-4D97-AF65-F5344CB8AC3E}">
        <p14:creationId xmlns:p14="http://schemas.microsoft.com/office/powerpoint/2010/main" val="3842959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4500" y="503238"/>
            <a:ext cx="6491064" cy="703262"/>
          </a:xfrm>
        </p:spPr>
        <p:txBody>
          <a:bodyPr>
            <a:normAutofit/>
          </a:bodyPr>
          <a:lstStyle/>
          <a:p>
            <a:r>
              <a:rPr lang="de-DE" sz="3600" dirty="0"/>
              <a:t>Und wie gehen wir dahin?</a:t>
            </a:r>
          </a:p>
        </p:txBody>
      </p:sp>
      <p:sp>
        <p:nvSpPr>
          <p:cNvPr id="3" name="Inhaltsplatzhalter 2"/>
          <p:cNvSpPr>
            <a:spLocks noGrp="1"/>
          </p:cNvSpPr>
          <p:nvPr>
            <p:ph idx="1"/>
          </p:nvPr>
        </p:nvSpPr>
        <p:spPr>
          <a:xfrm>
            <a:off x="457200" y="1268760"/>
            <a:ext cx="6491064" cy="4814540"/>
          </a:xfrm>
        </p:spPr>
        <p:txBody>
          <a:bodyPr>
            <a:noAutofit/>
          </a:bodyPr>
          <a:lstStyle/>
          <a:p>
            <a:pPr marL="0" indent="0">
              <a:lnSpc>
                <a:spcPct val="120000"/>
              </a:lnSpc>
              <a:spcBef>
                <a:spcPts val="600"/>
              </a:spcBef>
              <a:buNone/>
            </a:pPr>
            <a:endParaRPr lang="de-DE" sz="1000" dirty="0"/>
          </a:p>
          <a:p>
            <a:pPr marL="0" indent="0">
              <a:lnSpc>
                <a:spcPct val="120000"/>
              </a:lnSpc>
              <a:spcBef>
                <a:spcPts val="600"/>
              </a:spcBef>
              <a:buNone/>
            </a:pPr>
            <a:r>
              <a:rPr lang="de-DE" sz="2200" b="1" dirty="0"/>
              <a:t>Weg</a:t>
            </a:r>
            <a:endParaRPr lang="de-DE" sz="2200" dirty="0"/>
          </a:p>
          <a:p>
            <a:pPr>
              <a:lnSpc>
                <a:spcPct val="120000"/>
              </a:lnSpc>
              <a:spcBef>
                <a:spcPts val="600"/>
              </a:spcBef>
            </a:pPr>
            <a:r>
              <a:rPr lang="de-DE" sz="2200" dirty="0"/>
              <a:t>Innovationen erkennen und anmelden, </a:t>
            </a:r>
          </a:p>
          <a:p>
            <a:pPr>
              <a:lnSpc>
                <a:spcPct val="120000"/>
              </a:lnSpc>
              <a:spcBef>
                <a:spcPts val="600"/>
              </a:spcBef>
            </a:pPr>
            <a:r>
              <a:rPr lang="de-DE" sz="2200" dirty="0"/>
              <a:t>einzeln oder im Team</a:t>
            </a:r>
          </a:p>
          <a:p>
            <a:pPr marL="0" indent="0">
              <a:lnSpc>
                <a:spcPct val="120000"/>
              </a:lnSpc>
              <a:spcBef>
                <a:spcPts val="600"/>
              </a:spcBef>
              <a:buNone/>
            </a:pPr>
            <a:endParaRPr lang="de-DE" sz="2200" dirty="0"/>
          </a:p>
          <a:p>
            <a:pPr marL="0" indent="0">
              <a:lnSpc>
                <a:spcPct val="120000"/>
              </a:lnSpc>
              <a:spcBef>
                <a:spcPts val="600"/>
              </a:spcBef>
              <a:buNone/>
            </a:pPr>
            <a:r>
              <a:rPr lang="de-DE" sz="2200" b="1" dirty="0"/>
              <a:t>Ergebnis</a:t>
            </a:r>
          </a:p>
          <a:p>
            <a:pPr>
              <a:lnSpc>
                <a:spcPct val="120000"/>
              </a:lnSpc>
              <a:spcBef>
                <a:spcPts val="600"/>
              </a:spcBef>
            </a:pPr>
            <a:r>
              <a:rPr lang="de-DE" sz="2200" dirty="0"/>
              <a:t>Gesellschaftliche Weiterentwicklung und Gewinne</a:t>
            </a:r>
          </a:p>
          <a:p>
            <a:pPr>
              <a:lnSpc>
                <a:spcPct val="120000"/>
              </a:lnSpc>
              <a:spcBef>
                <a:spcPts val="600"/>
              </a:spcBef>
            </a:pPr>
            <a:r>
              <a:rPr lang="de-DE" sz="2200" dirty="0"/>
              <a:t>Reputation </a:t>
            </a:r>
          </a:p>
          <a:p>
            <a:pPr>
              <a:lnSpc>
                <a:spcPct val="120000"/>
              </a:lnSpc>
              <a:spcBef>
                <a:spcPts val="600"/>
              </a:spcBef>
            </a:pPr>
            <a:r>
              <a:rPr lang="de-DE" sz="2200" dirty="0"/>
              <a:t>Lebenslauf</a:t>
            </a:r>
          </a:p>
          <a:p>
            <a:pPr>
              <a:lnSpc>
                <a:spcPct val="120000"/>
              </a:lnSpc>
              <a:spcBef>
                <a:spcPts val="600"/>
              </a:spcBef>
            </a:pPr>
            <a:r>
              <a:rPr lang="de-DE" sz="2200" dirty="0"/>
              <a:t>Unternehmensgründung</a:t>
            </a:r>
          </a:p>
        </p:txBody>
      </p:sp>
      <p:sp>
        <p:nvSpPr>
          <p:cNvPr id="5" name="Foliennummernplatzhalter 4"/>
          <p:cNvSpPr>
            <a:spLocks noGrp="1"/>
          </p:cNvSpPr>
          <p:nvPr>
            <p:ph type="sldNum" sz="quarter" idx="12"/>
          </p:nvPr>
        </p:nvSpPr>
        <p:spPr/>
        <p:txBody>
          <a:bodyPr/>
          <a:lstStyle/>
          <a:p>
            <a:fld id="{C6839156-0AB0-4DF6-B272-47750D79F21E}" type="slidenum">
              <a:rPr lang="de-DE" smtClean="0"/>
              <a:t>47</a:t>
            </a:fld>
            <a:endParaRPr lang="de-DE"/>
          </a:p>
        </p:txBody>
      </p:sp>
    </p:spTree>
    <p:extLst>
      <p:ext uri="{BB962C8B-B14F-4D97-AF65-F5344CB8AC3E}">
        <p14:creationId xmlns:p14="http://schemas.microsoft.com/office/powerpoint/2010/main" val="26289559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Sinnvolle Erfindung</a:t>
            </a:r>
          </a:p>
        </p:txBody>
      </p:sp>
      <p:sp>
        <p:nvSpPr>
          <p:cNvPr id="3" name="Inhaltsplatzhalter 2"/>
          <p:cNvSpPr>
            <a:spLocks noGrp="1"/>
          </p:cNvSpPr>
          <p:nvPr>
            <p:ph idx="1"/>
          </p:nvPr>
        </p:nvSpPr>
        <p:spPr>
          <a:xfrm>
            <a:off x="393700" y="1239168"/>
            <a:ext cx="6934200" cy="5256584"/>
          </a:xfrm>
        </p:spPr>
        <p:txBody>
          <a:bodyPr>
            <a:noAutofit/>
          </a:bodyPr>
          <a:lstStyle/>
          <a:p>
            <a:pPr marL="0" indent="0">
              <a:lnSpc>
                <a:spcPct val="120000"/>
              </a:lnSpc>
              <a:spcBef>
                <a:spcPts val="1200"/>
              </a:spcBef>
              <a:buNone/>
            </a:pPr>
            <a:r>
              <a:rPr lang="de-DE" sz="2200" b="1" dirty="0"/>
              <a:t>Wirtschaftlich: </a:t>
            </a:r>
          </a:p>
          <a:p>
            <a:pPr>
              <a:lnSpc>
                <a:spcPct val="120000"/>
              </a:lnSpc>
              <a:spcBef>
                <a:spcPts val="1200"/>
              </a:spcBef>
            </a:pPr>
            <a:r>
              <a:rPr lang="de-DE" sz="2200" dirty="0"/>
              <a:t>Eine kleine Verbesserung an etwas viel Benutztem</a:t>
            </a:r>
          </a:p>
          <a:p>
            <a:pPr>
              <a:lnSpc>
                <a:spcPct val="120000"/>
              </a:lnSpc>
              <a:spcBef>
                <a:spcPts val="1200"/>
              </a:spcBef>
            </a:pPr>
            <a:r>
              <a:rPr lang="de-DE" sz="2200" dirty="0"/>
              <a:t>Ist besser als eine ganz neue Sache – wie ein neuer Motor</a:t>
            </a:r>
          </a:p>
          <a:p>
            <a:pPr>
              <a:lnSpc>
                <a:spcPct val="120000"/>
              </a:lnSpc>
              <a:spcBef>
                <a:spcPts val="1200"/>
              </a:spcBef>
            </a:pPr>
            <a:r>
              <a:rPr lang="de-DE" sz="2200" dirty="0"/>
              <a:t>Der nicht tropfende Flaschenverschluss, die sich selbst abdeckende Steckdose, </a:t>
            </a:r>
            <a:r>
              <a:rPr lang="de-DE" sz="2200" dirty="0" err="1"/>
              <a:t>Softclose</a:t>
            </a:r>
            <a:r>
              <a:rPr lang="de-DE" sz="2200" dirty="0"/>
              <a:t>, …</a:t>
            </a:r>
          </a:p>
          <a:p>
            <a:pPr marL="0" indent="0">
              <a:lnSpc>
                <a:spcPct val="120000"/>
              </a:lnSpc>
              <a:spcBef>
                <a:spcPts val="1200"/>
              </a:spcBef>
              <a:buNone/>
            </a:pPr>
            <a:r>
              <a:rPr lang="de-DE" sz="2200" b="1" dirty="0"/>
              <a:t>Gesellschaftlich:</a:t>
            </a:r>
          </a:p>
          <a:p>
            <a:pPr>
              <a:lnSpc>
                <a:spcPct val="120000"/>
              </a:lnSpc>
              <a:spcBef>
                <a:spcPts val="1200"/>
              </a:spcBef>
            </a:pPr>
            <a:r>
              <a:rPr lang="de-DE" sz="2200" dirty="0"/>
              <a:t>eine neue ökologischere Lösung, z.B. ohne Fleisch, mit weniger Strom, kleiner, nachhaltige Materialien …</a:t>
            </a:r>
          </a:p>
          <a:p>
            <a:pPr>
              <a:lnSpc>
                <a:spcPct val="120000"/>
              </a:lnSpc>
              <a:spcBef>
                <a:spcPts val="1200"/>
              </a:spcBef>
            </a:pPr>
            <a:r>
              <a:rPr lang="de-DE" sz="2200" dirty="0"/>
              <a:t>Brechen eines Monopols,  z.B. neuer Browser, neues Zahlungsmittel, …</a:t>
            </a:r>
          </a:p>
        </p:txBody>
      </p:sp>
      <p:sp>
        <p:nvSpPr>
          <p:cNvPr id="5" name="Foliennummernplatzhalter 4"/>
          <p:cNvSpPr>
            <a:spLocks noGrp="1"/>
          </p:cNvSpPr>
          <p:nvPr>
            <p:ph type="sldNum" sz="quarter" idx="12"/>
          </p:nvPr>
        </p:nvSpPr>
        <p:spPr/>
        <p:txBody>
          <a:bodyPr/>
          <a:lstStyle/>
          <a:p>
            <a:fld id="{C6839156-0AB0-4DF6-B272-47750D79F21E}" type="slidenum">
              <a:rPr lang="de-DE" smtClean="0"/>
              <a:t>48</a:t>
            </a:fld>
            <a:endParaRPr lang="de-DE"/>
          </a:p>
        </p:txBody>
      </p:sp>
    </p:spTree>
    <p:extLst>
      <p:ext uri="{BB962C8B-B14F-4D97-AF65-F5344CB8AC3E}">
        <p14:creationId xmlns:p14="http://schemas.microsoft.com/office/powerpoint/2010/main" val="1114252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452438"/>
            <a:ext cx="6491064" cy="855662"/>
          </a:xfrm>
        </p:spPr>
        <p:txBody>
          <a:bodyPr>
            <a:normAutofit/>
          </a:bodyPr>
          <a:lstStyle/>
          <a:p>
            <a:r>
              <a:rPr lang="de-DE" sz="3600" dirty="0"/>
              <a:t>Wirtschaftliche Erfindung</a:t>
            </a:r>
          </a:p>
        </p:txBody>
      </p:sp>
      <p:sp>
        <p:nvSpPr>
          <p:cNvPr id="3" name="Inhaltsplatzhalter 2"/>
          <p:cNvSpPr>
            <a:spLocks noGrp="1"/>
          </p:cNvSpPr>
          <p:nvPr>
            <p:ph idx="1"/>
          </p:nvPr>
        </p:nvSpPr>
        <p:spPr/>
        <p:txBody>
          <a:bodyPr>
            <a:normAutofit fontScale="92500"/>
          </a:bodyPr>
          <a:lstStyle/>
          <a:p>
            <a:pPr>
              <a:lnSpc>
                <a:spcPct val="120000"/>
              </a:lnSpc>
              <a:spcBef>
                <a:spcPts val="1200"/>
              </a:spcBef>
            </a:pPr>
            <a:r>
              <a:rPr lang="de-DE" dirty="0"/>
              <a:t>Eine echte Neuheit braucht meist zu lange bis sie sich durchsetzt</a:t>
            </a:r>
          </a:p>
          <a:p>
            <a:pPr>
              <a:lnSpc>
                <a:spcPct val="120000"/>
              </a:lnSpc>
              <a:spcBef>
                <a:spcPts val="1200"/>
              </a:spcBef>
            </a:pPr>
            <a:r>
              <a:rPr lang="de-DE" dirty="0"/>
              <a:t>Einfacher sind kleine Neuheiten an häufig verwendeten Gegenständen</a:t>
            </a:r>
          </a:p>
          <a:p>
            <a:pPr>
              <a:lnSpc>
                <a:spcPct val="120000"/>
              </a:lnSpc>
              <a:spcBef>
                <a:spcPts val="1200"/>
              </a:spcBef>
            </a:pPr>
            <a:r>
              <a:rPr lang="de-DE" dirty="0"/>
              <a:t>Kleine Lizenzen bei großen Umsätzen</a:t>
            </a:r>
          </a:p>
          <a:p>
            <a:pPr>
              <a:lnSpc>
                <a:spcPct val="120000"/>
              </a:lnSpc>
              <a:spcBef>
                <a:spcPts val="1200"/>
              </a:spcBef>
            </a:pPr>
            <a:r>
              <a:rPr lang="de-DE" dirty="0"/>
              <a:t>Flaschenverschluss, Flüssigkeitsspender, Wegwerfartikel</a:t>
            </a:r>
          </a:p>
        </p:txBody>
      </p:sp>
      <p:sp>
        <p:nvSpPr>
          <p:cNvPr id="5" name="Foliennummernplatzhalter 4"/>
          <p:cNvSpPr>
            <a:spLocks noGrp="1"/>
          </p:cNvSpPr>
          <p:nvPr>
            <p:ph type="sldNum" sz="quarter" idx="12"/>
          </p:nvPr>
        </p:nvSpPr>
        <p:spPr/>
        <p:txBody>
          <a:bodyPr/>
          <a:lstStyle/>
          <a:p>
            <a:fld id="{C6839156-0AB0-4DF6-B272-47750D79F21E}" type="slidenum">
              <a:rPr lang="de-DE" smtClean="0"/>
              <a:t>49</a:t>
            </a:fld>
            <a:endParaRPr lang="de-DE"/>
          </a:p>
        </p:txBody>
      </p:sp>
    </p:spTree>
    <p:extLst>
      <p:ext uri="{BB962C8B-B14F-4D97-AF65-F5344CB8AC3E}">
        <p14:creationId xmlns:p14="http://schemas.microsoft.com/office/powerpoint/2010/main" val="2680463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10828" y="654348"/>
            <a:ext cx="6912768" cy="576063"/>
          </a:xfrm>
        </p:spPr>
        <p:txBody>
          <a:bodyPr>
            <a:noAutofit/>
          </a:bodyPr>
          <a:lstStyle/>
          <a:p>
            <a:r>
              <a:rPr lang="de-DE" sz="3600" dirty="0"/>
              <a:t>Nutzen</a:t>
            </a:r>
          </a:p>
        </p:txBody>
      </p:sp>
      <p:sp>
        <p:nvSpPr>
          <p:cNvPr id="3" name="Untertitel 2"/>
          <p:cNvSpPr>
            <a:spLocks noGrp="1"/>
          </p:cNvSpPr>
          <p:nvPr>
            <p:ph type="subTitle" idx="1"/>
          </p:nvPr>
        </p:nvSpPr>
        <p:spPr>
          <a:xfrm>
            <a:off x="395536" y="1524000"/>
            <a:ext cx="6696744" cy="4343400"/>
          </a:xfrm>
        </p:spPr>
        <p:txBody>
          <a:bodyPr>
            <a:normAutofit/>
          </a:bodyPr>
          <a:lstStyle/>
          <a:p>
            <a:pPr>
              <a:lnSpc>
                <a:spcPct val="120000"/>
              </a:lnSpc>
              <a:spcBef>
                <a:spcPts val="1200"/>
              </a:spcBef>
              <a:tabLst>
                <a:tab pos="446088" algn="l"/>
              </a:tabLst>
            </a:pPr>
            <a:endParaRPr lang="de-DE" sz="2400" dirty="0"/>
          </a:p>
          <a:p>
            <a:pPr>
              <a:lnSpc>
                <a:spcPct val="120000"/>
              </a:lnSpc>
              <a:spcBef>
                <a:spcPts val="1200"/>
              </a:spcBef>
              <a:tabLst>
                <a:tab pos="446088" algn="l"/>
              </a:tabLst>
            </a:pPr>
            <a:r>
              <a:rPr lang="de-DE" sz="2400" dirty="0"/>
              <a:t>Wir wollen Freude haben am Erfinden und gemeinsam ein </a:t>
            </a:r>
            <a:r>
              <a:rPr lang="de-DE" sz="2400" u="sng" dirty="0"/>
              <a:t>öffentlich zugängliches Skript </a:t>
            </a:r>
            <a:r>
              <a:rPr lang="de-DE" sz="2400" dirty="0"/>
              <a:t>weiterentwickeln, das später 	für jeden ein guter Leitfaden ist. </a:t>
            </a:r>
          </a:p>
          <a:p>
            <a:pPr>
              <a:lnSpc>
                <a:spcPct val="120000"/>
              </a:lnSpc>
              <a:spcBef>
                <a:spcPts val="1200"/>
              </a:spcBef>
              <a:tabLst>
                <a:tab pos="446088" algn="l"/>
              </a:tabLst>
            </a:pPr>
            <a:r>
              <a:rPr lang="de-DE" sz="2400" dirty="0"/>
              <a:t>Parallel dazu hat jeder seine </a:t>
            </a:r>
            <a:r>
              <a:rPr lang="de-DE" sz="2400" u="sng" dirty="0"/>
              <a:t>eigene nicht öffentliche Projektdokumentation</a:t>
            </a:r>
            <a:r>
              <a:rPr lang="de-DE" sz="2400" dirty="0"/>
              <a:t>,  die am Ende der Vorlesung als Semesterarbeit abgegeben und bewertet wird.</a:t>
            </a:r>
            <a:endParaRPr lang="de-DE" dirty="0"/>
          </a:p>
        </p:txBody>
      </p:sp>
    </p:spTree>
    <p:extLst>
      <p:ext uri="{BB962C8B-B14F-4D97-AF65-F5344CB8AC3E}">
        <p14:creationId xmlns:p14="http://schemas.microsoft.com/office/powerpoint/2010/main" val="37112002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600" dirty="0"/>
              <a:t>Gesellschaftliche Erfindung</a:t>
            </a:r>
          </a:p>
        </p:txBody>
      </p:sp>
      <p:sp>
        <p:nvSpPr>
          <p:cNvPr id="3" name="Inhaltsplatzhalter 2"/>
          <p:cNvSpPr>
            <a:spLocks noGrp="1"/>
          </p:cNvSpPr>
          <p:nvPr>
            <p:ph idx="1"/>
          </p:nvPr>
        </p:nvSpPr>
        <p:spPr/>
        <p:txBody>
          <a:bodyPr>
            <a:normAutofit fontScale="92500"/>
          </a:bodyPr>
          <a:lstStyle/>
          <a:p>
            <a:pPr>
              <a:lnSpc>
                <a:spcPct val="120000"/>
              </a:lnSpc>
              <a:spcBef>
                <a:spcPts val="1200"/>
              </a:spcBef>
            </a:pPr>
            <a:r>
              <a:rPr lang="de-DE" dirty="0"/>
              <a:t>Abfallvermeidung und –</a:t>
            </a:r>
            <a:r>
              <a:rPr lang="de-DE" dirty="0" err="1"/>
              <a:t>entsorgung</a:t>
            </a:r>
            <a:endParaRPr lang="de-DE" dirty="0"/>
          </a:p>
          <a:p>
            <a:pPr>
              <a:lnSpc>
                <a:spcPct val="120000"/>
              </a:lnSpc>
              <a:spcBef>
                <a:spcPts val="1200"/>
              </a:spcBef>
            </a:pPr>
            <a:r>
              <a:rPr lang="de-DE" dirty="0"/>
              <a:t>Treibhausgasvermeidung</a:t>
            </a:r>
          </a:p>
          <a:p>
            <a:pPr>
              <a:lnSpc>
                <a:spcPct val="120000"/>
              </a:lnSpc>
              <a:spcBef>
                <a:spcPts val="1200"/>
              </a:spcBef>
            </a:pPr>
            <a:r>
              <a:rPr lang="de-DE" dirty="0"/>
              <a:t>Energieerzeugung und –</a:t>
            </a:r>
            <a:r>
              <a:rPr lang="de-DE" dirty="0" err="1"/>
              <a:t>speicherung</a:t>
            </a:r>
            <a:endParaRPr lang="de-DE" dirty="0"/>
          </a:p>
          <a:p>
            <a:pPr>
              <a:lnSpc>
                <a:spcPct val="120000"/>
              </a:lnSpc>
              <a:spcBef>
                <a:spcPts val="1200"/>
              </a:spcBef>
            </a:pPr>
            <a:r>
              <a:rPr lang="de-DE" dirty="0"/>
              <a:t>Heilung und Pflege</a:t>
            </a:r>
          </a:p>
          <a:p>
            <a:pPr>
              <a:lnSpc>
                <a:spcPct val="120000"/>
              </a:lnSpc>
              <a:spcBef>
                <a:spcPts val="1200"/>
              </a:spcBef>
            </a:pPr>
            <a:r>
              <a:rPr lang="de-DE" dirty="0"/>
              <a:t>Kommunikation</a:t>
            </a:r>
          </a:p>
          <a:p>
            <a:pPr>
              <a:lnSpc>
                <a:spcPct val="120000"/>
              </a:lnSpc>
              <a:spcBef>
                <a:spcPts val="1200"/>
              </a:spcBef>
            </a:pPr>
            <a:r>
              <a:rPr lang="de-DE" dirty="0"/>
              <a:t>Umweltschutz und -pflege</a:t>
            </a:r>
          </a:p>
        </p:txBody>
      </p:sp>
      <p:sp>
        <p:nvSpPr>
          <p:cNvPr id="5" name="Foliennummernplatzhalter 4"/>
          <p:cNvSpPr>
            <a:spLocks noGrp="1"/>
          </p:cNvSpPr>
          <p:nvPr>
            <p:ph type="sldNum" sz="quarter" idx="12"/>
          </p:nvPr>
        </p:nvSpPr>
        <p:spPr/>
        <p:txBody>
          <a:bodyPr/>
          <a:lstStyle/>
          <a:p>
            <a:fld id="{C6839156-0AB0-4DF6-B272-47750D79F21E}" type="slidenum">
              <a:rPr lang="de-DE" smtClean="0"/>
              <a:t>50</a:t>
            </a:fld>
            <a:endParaRPr lang="de-DE"/>
          </a:p>
        </p:txBody>
      </p:sp>
    </p:spTree>
    <p:extLst>
      <p:ext uri="{BB962C8B-B14F-4D97-AF65-F5344CB8AC3E}">
        <p14:creationId xmlns:p14="http://schemas.microsoft.com/office/powerpoint/2010/main" val="9238156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r>
              <a:rPr lang="de-DE" sz="3600" kern="0" dirty="0">
                <a:latin typeface="Calibri" pitchFamily="34" charset="0"/>
                <a:ea typeface="ＭＳ Ｐゴシック" pitchFamily="-108" charset="-128"/>
                <a:cs typeface="Calibri" pitchFamily="34" charset="0"/>
              </a:rPr>
              <a:t>Das Finden der Idee</a:t>
            </a:r>
            <a:endParaRPr lang="de-DE" sz="3600" dirty="0"/>
          </a:p>
        </p:txBody>
      </p:sp>
      <p:sp>
        <p:nvSpPr>
          <p:cNvPr id="3" name="Inhaltsplatzhalter 2"/>
          <p:cNvSpPr>
            <a:spLocks noGrp="1"/>
          </p:cNvSpPr>
          <p:nvPr>
            <p:ph idx="1"/>
          </p:nvPr>
        </p:nvSpPr>
        <p:spPr>
          <a:xfrm>
            <a:off x="457200" y="1268760"/>
            <a:ext cx="6491064" cy="5982940"/>
          </a:xfrm>
        </p:spPr>
        <p:txBody>
          <a:bodyPr>
            <a:normAutofit fontScale="70000" lnSpcReduction="20000"/>
          </a:bodyPr>
          <a:lstStyle/>
          <a:p>
            <a:pPr eaLnBrk="0" fontAlgn="base" hangingPunct="0">
              <a:lnSpc>
                <a:spcPct val="140000"/>
              </a:lnSpc>
              <a:spcBef>
                <a:spcPts val="1200"/>
              </a:spcBef>
              <a:spcAft>
                <a:spcPct val="0"/>
              </a:spcAft>
              <a:buClr>
                <a:schemeClr val="tx1"/>
              </a:buClr>
              <a:buNone/>
            </a:pPr>
            <a:r>
              <a:rPr lang="de-DE" dirty="0">
                <a:latin typeface="Calibri" pitchFamily="34" charset="0"/>
                <a:cs typeface="Calibri" pitchFamily="34" charset="0"/>
              </a:rPr>
              <a:t>Vorhandenes Potential nutzen:</a:t>
            </a:r>
          </a:p>
          <a:p>
            <a:pPr eaLnBrk="0" fontAlgn="base" hangingPunct="0">
              <a:lnSpc>
                <a:spcPct val="140000"/>
              </a:lnSpc>
              <a:spcBef>
                <a:spcPts val="1200"/>
              </a:spcBef>
              <a:spcAft>
                <a:spcPct val="0"/>
              </a:spcAft>
              <a:buClr>
                <a:schemeClr val="tx1"/>
              </a:buClr>
              <a:buFont typeface="Arial" charset="0"/>
              <a:buChar char="•"/>
            </a:pPr>
            <a:r>
              <a:rPr lang="de-DE" dirty="0">
                <a:latin typeface="Calibri" pitchFamily="34" charset="0"/>
                <a:cs typeface="Calibri" pitchFamily="34" charset="0"/>
              </a:rPr>
              <a:t>vorhandenes Wissen im Betrieb, übertragbares Wissen aus anderen technischen Gebieten, Kundenideen, Kundenforderungen</a:t>
            </a:r>
          </a:p>
          <a:p>
            <a:pPr marL="0" lvl="0" indent="0" eaLnBrk="0" fontAlgn="base" hangingPunct="0">
              <a:lnSpc>
                <a:spcPct val="140000"/>
              </a:lnSpc>
              <a:spcBef>
                <a:spcPts val="1200"/>
              </a:spcBef>
              <a:spcAft>
                <a:spcPct val="0"/>
              </a:spcAft>
              <a:buClr>
                <a:schemeClr val="tx1"/>
              </a:buClr>
              <a:buNone/>
              <a:defRPr/>
            </a:pPr>
            <a:r>
              <a:rPr lang="de-DE" dirty="0">
                <a:latin typeface="Calibri" pitchFamily="34" charset="0"/>
                <a:cs typeface="Calibri" pitchFamily="34" charset="0"/>
              </a:rPr>
              <a:t>Neues Potential schaffen:</a:t>
            </a:r>
          </a:p>
          <a:p>
            <a:pPr lvl="0" eaLnBrk="0" fontAlgn="base" hangingPunct="0">
              <a:lnSpc>
                <a:spcPct val="140000"/>
              </a:lnSpc>
              <a:spcBef>
                <a:spcPts val="1200"/>
              </a:spcBef>
              <a:spcAft>
                <a:spcPct val="0"/>
              </a:spcAft>
              <a:buClr>
                <a:schemeClr val="tx1"/>
              </a:buClr>
              <a:buFont typeface="Arial" charset="0"/>
              <a:buChar char="•"/>
              <a:defRPr/>
            </a:pPr>
            <a:r>
              <a:rPr lang="de-DE" dirty="0">
                <a:latin typeface="Calibri" pitchFamily="34" charset="0"/>
                <a:cs typeface="Calibri" pitchFamily="34" charset="0"/>
                <a:hlinkClick r:id="rId2"/>
              </a:rPr>
              <a:t>Kreativitätstechniken</a:t>
            </a:r>
            <a:r>
              <a:rPr lang="de-DE" dirty="0">
                <a:latin typeface="Calibri" pitchFamily="34" charset="0"/>
                <a:cs typeface="Calibri" pitchFamily="34" charset="0"/>
              </a:rPr>
              <a:t>: </a:t>
            </a:r>
            <a:r>
              <a:rPr lang="de-DE" dirty="0">
                <a:latin typeface="Calibri" pitchFamily="34" charset="0"/>
                <a:cs typeface="Calibri" pitchFamily="34" charset="0"/>
                <a:hlinkClick r:id="rId3"/>
              </a:rPr>
              <a:t>Brainstorming</a:t>
            </a:r>
            <a:r>
              <a:rPr lang="de-DE" dirty="0">
                <a:latin typeface="Calibri" pitchFamily="34" charset="0"/>
                <a:cs typeface="Calibri" pitchFamily="34" charset="0"/>
              </a:rPr>
              <a:t>, </a:t>
            </a:r>
            <a:r>
              <a:rPr lang="de-DE" dirty="0">
                <a:latin typeface="Calibri" pitchFamily="34" charset="0"/>
                <a:cs typeface="Calibri" pitchFamily="34" charset="0"/>
                <a:hlinkClick r:id="rId4"/>
              </a:rPr>
              <a:t>Methode 635</a:t>
            </a:r>
            <a:r>
              <a:rPr lang="de-DE" dirty="0">
                <a:latin typeface="Calibri" pitchFamily="34" charset="0"/>
                <a:cs typeface="Calibri" pitchFamily="34" charset="0"/>
              </a:rPr>
              <a:t>, </a:t>
            </a:r>
            <a:r>
              <a:rPr lang="de-DE" dirty="0">
                <a:latin typeface="Calibri" pitchFamily="34" charset="0"/>
                <a:cs typeface="Calibri" pitchFamily="34" charset="0"/>
                <a:hlinkClick r:id="rId5"/>
              </a:rPr>
              <a:t>Ideen-Delphi</a:t>
            </a:r>
            <a:r>
              <a:rPr lang="de-DE" dirty="0">
                <a:latin typeface="Calibri" pitchFamily="34" charset="0"/>
                <a:cs typeface="Calibri" pitchFamily="34" charset="0"/>
              </a:rPr>
              <a:t>, </a:t>
            </a:r>
            <a:r>
              <a:rPr lang="de-DE" dirty="0">
                <a:latin typeface="Calibri" pitchFamily="34" charset="0"/>
                <a:cs typeface="Calibri" pitchFamily="34" charset="0"/>
                <a:hlinkClick r:id="rId6"/>
              </a:rPr>
              <a:t>Bionik</a:t>
            </a:r>
            <a:r>
              <a:rPr lang="de-DE" dirty="0">
                <a:latin typeface="Calibri" pitchFamily="34" charset="0"/>
                <a:cs typeface="Calibri" pitchFamily="34" charset="0"/>
              </a:rPr>
              <a:t>, </a:t>
            </a:r>
            <a:r>
              <a:rPr lang="de-DE" dirty="0">
                <a:latin typeface="Calibri" pitchFamily="34" charset="0"/>
                <a:cs typeface="Calibri" pitchFamily="34" charset="0"/>
                <a:hlinkClick r:id="rId7"/>
              </a:rPr>
              <a:t>Synektik</a:t>
            </a:r>
            <a:r>
              <a:rPr lang="de-DE" dirty="0">
                <a:latin typeface="Calibri" pitchFamily="34" charset="0"/>
                <a:cs typeface="Calibri" pitchFamily="34" charset="0"/>
              </a:rPr>
              <a:t>, </a:t>
            </a:r>
            <a:r>
              <a:rPr lang="de-DE" dirty="0">
                <a:latin typeface="Calibri" pitchFamily="34" charset="0"/>
                <a:cs typeface="Calibri" pitchFamily="34" charset="0"/>
                <a:hlinkClick r:id="rId8"/>
              </a:rPr>
              <a:t>Morphologische Analyse</a:t>
            </a:r>
            <a:r>
              <a:rPr lang="de-DE" dirty="0">
                <a:latin typeface="Calibri" pitchFamily="34" charset="0"/>
                <a:cs typeface="Calibri" pitchFamily="34" charset="0"/>
              </a:rPr>
              <a:t>, </a:t>
            </a:r>
            <a:r>
              <a:rPr lang="de-DE" dirty="0">
                <a:latin typeface="Calibri" pitchFamily="34" charset="0"/>
                <a:cs typeface="Calibri" pitchFamily="34" charset="0"/>
                <a:hlinkClick r:id="rId9"/>
              </a:rPr>
              <a:t>Progressive Abstraktion</a:t>
            </a:r>
            <a:r>
              <a:rPr lang="de-DE" dirty="0">
                <a:latin typeface="Calibri" pitchFamily="34" charset="0"/>
                <a:cs typeface="Calibri" pitchFamily="34" charset="0"/>
              </a:rPr>
              <a:t>, </a:t>
            </a:r>
            <a:r>
              <a:rPr lang="de-DE" dirty="0">
                <a:latin typeface="Calibri" pitchFamily="34" charset="0"/>
                <a:cs typeface="Calibri" pitchFamily="34" charset="0"/>
                <a:hlinkClick r:id="rId10"/>
              </a:rPr>
              <a:t>Relevanzbaum</a:t>
            </a:r>
            <a:r>
              <a:rPr lang="de-DE" dirty="0">
                <a:latin typeface="Calibri" pitchFamily="34" charset="0"/>
                <a:cs typeface="Calibri" pitchFamily="34" charset="0"/>
              </a:rPr>
              <a:t>, </a:t>
            </a:r>
            <a:r>
              <a:rPr lang="de-DE" dirty="0">
                <a:latin typeface="Calibri" pitchFamily="34" charset="0"/>
                <a:cs typeface="Calibri" pitchFamily="34" charset="0"/>
                <a:hlinkClick r:id="rId11"/>
              </a:rPr>
              <a:t>Methodischer Zweifel</a:t>
            </a:r>
            <a:r>
              <a:rPr lang="de-DE" dirty="0">
                <a:latin typeface="Calibri" pitchFamily="34" charset="0"/>
                <a:cs typeface="Calibri" pitchFamily="34" charset="0"/>
              </a:rPr>
              <a:t>,</a:t>
            </a:r>
            <a:r>
              <a:rPr lang="de-DE" dirty="0">
                <a:latin typeface="Calibri" pitchFamily="34" charset="0"/>
                <a:cs typeface="Calibri" pitchFamily="34" charset="0"/>
                <a:hlinkClick r:id="rId12"/>
              </a:rPr>
              <a:t> Analogiemethode</a:t>
            </a:r>
            <a:r>
              <a:rPr lang="de-DE" dirty="0">
                <a:latin typeface="Calibri" pitchFamily="34" charset="0"/>
                <a:cs typeface="Calibri" pitchFamily="34" charset="0"/>
              </a:rPr>
              <a:t>,</a:t>
            </a:r>
            <a:r>
              <a:rPr lang="de-DE" dirty="0">
                <a:latin typeface="Calibri" pitchFamily="34" charset="0"/>
                <a:cs typeface="Calibri" pitchFamily="34" charset="0"/>
                <a:hlinkClick r:id="rId12"/>
              </a:rPr>
              <a:t> </a:t>
            </a:r>
            <a:r>
              <a:rPr lang="de-DE" dirty="0">
                <a:latin typeface="Calibri" pitchFamily="34" charset="0"/>
                <a:cs typeface="Calibri" pitchFamily="34" charset="0"/>
                <a:hlinkClick r:id="rId13"/>
              </a:rPr>
              <a:t>10 Übungen zur Steigerung des kreativen Denkens</a:t>
            </a:r>
            <a:endParaRPr lang="de-DE" dirty="0">
              <a:latin typeface="Calibri" pitchFamily="34" charset="0"/>
              <a:cs typeface="Calibri" pitchFamily="34" charset="0"/>
            </a:endParaRPr>
          </a:p>
          <a:p>
            <a:pPr marL="0" lvl="0" indent="0" eaLnBrk="0" fontAlgn="base" hangingPunct="0">
              <a:spcAft>
                <a:spcPct val="0"/>
              </a:spcAft>
              <a:buClr>
                <a:schemeClr val="tx1"/>
              </a:buClr>
              <a:buNone/>
              <a:defRPr/>
            </a:pPr>
            <a:endParaRPr lang="de-DE" dirty="0">
              <a:latin typeface="Calibri" pitchFamily="34" charset="0"/>
              <a:cs typeface="Calibri" pitchFamily="34" charset="0"/>
            </a:endParaRPr>
          </a:p>
        </p:txBody>
      </p:sp>
      <p:sp>
        <p:nvSpPr>
          <p:cNvPr id="5" name="Foliennummernplatzhalter 4"/>
          <p:cNvSpPr>
            <a:spLocks noGrp="1"/>
          </p:cNvSpPr>
          <p:nvPr>
            <p:ph type="sldNum" sz="quarter" idx="12"/>
          </p:nvPr>
        </p:nvSpPr>
        <p:spPr/>
        <p:txBody>
          <a:bodyPr/>
          <a:lstStyle/>
          <a:p>
            <a:fld id="{C6839156-0AB0-4DF6-B272-47750D79F21E}" type="slidenum">
              <a:rPr lang="de-DE" smtClean="0"/>
              <a:t>51</a:t>
            </a:fld>
            <a:endParaRPr lang="de-DE"/>
          </a:p>
        </p:txBody>
      </p:sp>
    </p:spTree>
    <p:extLst>
      <p:ext uri="{BB962C8B-B14F-4D97-AF65-F5344CB8AC3E}">
        <p14:creationId xmlns:p14="http://schemas.microsoft.com/office/powerpoint/2010/main" val="12883808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418058"/>
          </a:xfrm>
        </p:spPr>
        <p:txBody>
          <a:bodyPr>
            <a:noAutofit/>
          </a:bodyPr>
          <a:lstStyle/>
          <a:p>
            <a:r>
              <a:rPr lang="de-DE" sz="3600" dirty="0"/>
              <a:t>Kreativität als Singularität</a:t>
            </a:r>
          </a:p>
        </p:txBody>
      </p:sp>
      <p:sp>
        <p:nvSpPr>
          <p:cNvPr id="3" name="Inhaltsplatzhalter 2"/>
          <p:cNvSpPr>
            <a:spLocks noGrp="1"/>
          </p:cNvSpPr>
          <p:nvPr>
            <p:ph idx="1"/>
          </p:nvPr>
        </p:nvSpPr>
        <p:spPr>
          <a:xfrm>
            <a:off x="289620" y="955204"/>
            <a:ext cx="6984776" cy="5688632"/>
          </a:xfrm>
        </p:spPr>
        <p:txBody>
          <a:bodyPr>
            <a:noAutofit/>
          </a:bodyPr>
          <a:lstStyle/>
          <a:p>
            <a:pPr marL="182563" indent="-182563">
              <a:lnSpc>
                <a:spcPct val="120000"/>
              </a:lnSpc>
              <a:spcBef>
                <a:spcPts val="1200"/>
              </a:spcBef>
            </a:pPr>
            <a:r>
              <a:rPr lang="de-DE" sz="2000" dirty="0"/>
              <a:t>„Die meisten Befragten hielten sich selbst für am kreativsten, wenn sie </a:t>
            </a:r>
            <a:r>
              <a:rPr lang="de-DE" sz="2000" b="1" dirty="0"/>
              <a:t>gehen, laufen oder schwimmen.</a:t>
            </a:r>
            <a:r>
              <a:rPr lang="de-DE" sz="2000" dirty="0"/>
              <a:t>“</a:t>
            </a:r>
          </a:p>
          <a:p>
            <a:pPr marL="182563" indent="-182563">
              <a:lnSpc>
                <a:spcPct val="120000"/>
              </a:lnSpc>
              <a:spcBef>
                <a:spcPts val="1200"/>
              </a:spcBef>
            </a:pPr>
            <a:r>
              <a:rPr lang="de-DE" sz="2000" dirty="0"/>
              <a:t>„Dass der </a:t>
            </a:r>
            <a:r>
              <a:rPr lang="de-DE" sz="2000" b="1" dirty="0"/>
              <a:t>Ortswechsel</a:t>
            </a:r>
            <a:r>
              <a:rPr lang="de-DE" sz="2000" dirty="0"/>
              <a:t> den Kopf klar macht für kreative Gedanken, bestätigen unisono auch Führungspersönlichkeiten aus der Wirtschaft.“</a:t>
            </a:r>
          </a:p>
          <a:p>
            <a:pPr marL="182563" indent="-182563">
              <a:lnSpc>
                <a:spcPct val="120000"/>
              </a:lnSpc>
              <a:spcBef>
                <a:spcPts val="1200"/>
              </a:spcBef>
            </a:pPr>
            <a:r>
              <a:rPr lang="de-DE" sz="2000" dirty="0"/>
              <a:t>Die kreative Erkenntnis taucht dann auf, wenn eine </a:t>
            </a:r>
            <a:r>
              <a:rPr lang="de-DE" sz="2000" b="1" dirty="0"/>
              <a:t>unbewusste</a:t>
            </a:r>
            <a:r>
              <a:rPr lang="de-DE" sz="2000" dirty="0"/>
              <a:t> </a:t>
            </a:r>
            <a:r>
              <a:rPr lang="de-DE" sz="2000" b="1" dirty="0"/>
              <a:t>Gedankenverknüpfung</a:t>
            </a:r>
            <a:r>
              <a:rPr lang="de-DE" sz="2000" dirty="0"/>
              <a:t> so gut passt, dass sie ins Bewusstsein vordringt, wie ein Korken, den man unter Wasser drückt und der sofort an die Oberfläche schnellt, wenn er losgelassen wird. … Die geheimnisvolle und wenig erforschte Inkubationsphase durchbricht den bewussten Denkprozess. Ihre Länge hängt von der Art des Problems ab. Sie kann einige Stunden bis mehrere Wochen oder länger dauern.“</a:t>
            </a:r>
          </a:p>
          <a:p>
            <a:pPr marL="180975" indent="0">
              <a:buNone/>
            </a:pPr>
            <a:endParaRPr lang="de-DE" sz="1200" dirty="0"/>
          </a:p>
          <a:p>
            <a:pPr marL="180975" indent="0">
              <a:buNone/>
            </a:pPr>
            <a:r>
              <a:rPr lang="de-DE" sz="1200" dirty="0"/>
              <a:t>Nr. 36, 29.8.2002, Wirtschaftswoche</a:t>
            </a:r>
          </a:p>
          <a:p>
            <a:pPr marL="0" indent="0">
              <a:buNone/>
            </a:pPr>
            <a:endParaRPr lang="de-DE" sz="1600" dirty="0"/>
          </a:p>
        </p:txBody>
      </p:sp>
      <p:sp>
        <p:nvSpPr>
          <p:cNvPr id="5" name="Foliennummernplatzhalter 4"/>
          <p:cNvSpPr>
            <a:spLocks noGrp="1"/>
          </p:cNvSpPr>
          <p:nvPr>
            <p:ph type="sldNum" sz="quarter" idx="12"/>
          </p:nvPr>
        </p:nvSpPr>
        <p:spPr/>
        <p:txBody>
          <a:bodyPr/>
          <a:lstStyle/>
          <a:p>
            <a:fld id="{C6839156-0AB0-4DF6-B272-47750D79F21E}" type="slidenum">
              <a:rPr lang="de-DE" smtClean="0"/>
              <a:t>52</a:t>
            </a:fld>
            <a:endParaRPr lang="de-DE"/>
          </a:p>
        </p:txBody>
      </p:sp>
    </p:spTree>
    <p:extLst>
      <p:ext uri="{BB962C8B-B14F-4D97-AF65-F5344CB8AC3E}">
        <p14:creationId xmlns:p14="http://schemas.microsoft.com/office/powerpoint/2010/main" val="14446035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855662"/>
          </a:xfrm>
        </p:spPr>
        <p:txBody>
          <a:bodyPr>
            <a:normAutofit/>
          </a:bodyPr>
          <a:lstStyle/>
          <a:p>
            <a:r>
              <a:rPr lang="de-DE" sz="3600" dirty="0"/>
              <a:t>Kreativität aus Arbeit</a:t>
            </a:r>
          </a:p>
        </p:txBody>
      </p:sp>
      <p:sp>
        <p:nvSpPr>
          <p:cNvPr id="3" name="Inhaltsplatzhalter 2"/>
          <p:cNvSpPr>
            <a:spLocks noGrp="1"/>
          </p:cNvSpPr>
          <p:nvPr>
            <p:ph idx="1"/>
          </p:nvPr>
        </p:nvSpPr>
        <p:spPr>
          <a:xfrm>
            <a:off x="596900" y="1340768"/>
            <a:ext cx="6400800" cy="4920332"/>
          </a:xfrm>
        </p:spPr>
        <p:txBody>
          <a:bodyPr>
            <a:normAutofit/>
          </a:bodyPr>
          <a:lstStyle/>
          <a:p>
            <a:pPr marL="0" indent="0">
              <a:lnSpc>
                <a:spcPct val="140000"/>
              </a:lnSpc>
              <a:spcBef>
                <a:spcPts val="1200"/>
              </a:spcBef>
              <a:buNone/>
            </a:pPr>
            <a:r>
              <a:rPr lang="de-DE" sz="2400" dirty="0"/>
              <a:t>„Viele Personen, die heute als sehr kreativ gelten, hatten Ideen oder taten Dinge, die von ihren Zeitgenossen als </a:t>
            </a:r>
            <a:r>
              <a:rPr lang="de-DE" sz="2400" b="1" dirty="0"/>
              <a:t>verrückt </a:t>
            </a:r>
            <a:r>
              <a:rPr lang="de-DE" sz="2400" dirty="0"/>
              <a:t>angesehen wurden; umgekehrt wurden Menschen berühmt, weil sie </a:t>
            </a:r>
            <a:r>
              <a:rPr lang="de-DE" sz="2400" b="1" dirty="0"/>
              <a:t>hartnäckig</a:t>
            </a:r>
            <a:r>
              <a:rPr lang="de-DE" sz="2400" dirty="0"/>
              <a:t> Dinge weiterdachten oder vorantrieben, bei denen die meisten längst aufgegeben hätten.“</a:t>
            </a:r>
          </a:p>
          <a:p>
            <a:pPr marL="358775" lvl="1" indent="0">
              <a:buNone/>
            </a:pPr>
            <a:endParaRPr lang="de-DE" sz="1800" dirty="0"/>
          </a:p>
          <a:p>
            <a:pPr marL="358775" lvl="1" indent="0">
              <a:buNone/>
            </a:pPr>
            <a:r>
              <a:rPr lang="de-DE" sz="1800" dirty="0"/>
              <a:t>Nr. 36, 29.8.2002, Wirtschaftswoche</a:t>
            </a:r>
          </a:p>
          <a:p>
            <a:endParaRPr lang="de-DE" sz="2000" dirty="0"/>
          </a:p>
        </p:txBody>
      </p:sp>
      <p:sp>
        <p:nvSpPr>
          <p:cNvPr id="4" name="Foliennummernplatzhalter 3"/>
          <p:cNvSpPr>
            <a:spLocks noGrp="1"/>
          </p:cNvSpPr>
          <p:nvPr>
            <p:ph type="sldNum" sz="quarter" idx="12"/>
          </p:nvPr>
        </p:nvSpPr>
        <p:spPr/>
        <p:txBody>
          <a:bodyPr/>
          <a:lstStyle/>
          <a:p>
            <a:fld id="{C6839156-0AB0-4DF6-B272-47750D79F21E}" type="slidenum">
              <a:rPr lang="de-DE" smtClean="0"/>
              <a:t>53</a:t>
            </a:fld>
            <a:endParaRPr lang="de-DE"/>
          </a:p>
        </p:txBody>
      </p:sp>
    </p:spTree>
    <p:extLst>
      <p:ext uri="{BB962C8B-B14F-4D97-AF65-F5344CB8AC3E}">
        <p14:creationId xmlns:p14="http://schemas.microsoft.com/office/powerpoint/2010/main" val="31336189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Problem Flügeltüre </a:t>
            </a:r>
          </a:p>
        </p:txBody>
      </p:sp>
      <p:pic>
        <p:nvPicPr>
          <p:cNvPr id="4" name="Inhaltsplatzhalter 3" descr="C:\Users\kcast\AppData\Local\Microsoft\Windows\INetCache\Content.Word\IMG_0570.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1331639" y="692697"/>
            <a:ext cx="4824538" cy="6120680"/>
          </a:xfrm>
          <a:prstGeom prst="rect">
            <a:avLst/>
          </a:prstGeom>
          <a:noFill/>
          <a:ln>
            <a:noFill/>
          </a:ln>
        </p:spPr>
      </p:pic>
      <p:sp>
        <p:nvSpPr>
          <p:cNvPr id="5" name="Foliennummernplatzhalter 4"/>
          <p:cNvSpPr>
            <a:spLocks noGrp="1"/>
          </p:cNvSpPr>
          <p:nvPr>
            <p:ph type="sldNum" sz="quarter" idx="12"/>
          </p:nvPr>
        </p:nvSpPr>
        <p:spPr/>
        <p:txBody>
          <a:bodyPr/>
          <a:lstStyle/>
          <a:p>
            <a:fld id="{C6839156-0AB0-4DF6-B272-47750D79F21E}" type="slidenum">
              <a:rPr lang="de-DE" smtClean="0"/>
              <a:t>54</a:t>
            </a:fld>
            <a:endParaRPr lang="de-DE"/>
          </a:p>
        </p:txBody>
      </p:sp>
    </p:spTree>
    <p:extLst>
      <p:ext uri="{BB962C8B-B14F-4D97-AF65-F5344CB8AC3E}">
        <p14:creationId xmlns:p14="http://schemas.microsoft.com/office/powerpoint/2010/main" val="3661935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Problem Toilettendeckel</a:t>
            </a:r>
          </a:p>
        </p:txBody>
      </p:sp>
      <p:pic>
        <p:nvPicPr>
          <p:cNvPr id="4" name="Inhaltsplatzhalter 3" descr="C:\Users\kcast\AppData\Local\Microsoft\Windows\INetCache\Content.Word\image1.jpe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1218567" y="1562063"/>
            <a:ext cx="4968554" cy="4525963"/>
          </a:xfrm>
          <a:prstGeom prst="rect">
            <a:avLst/>
          </a:prstGeom>
          <a:noFill/>
          <a:ln>
            <a:noFill/>
          </a:ln>
        </p:spPr>
      </p:pic>
      <p:sp>
        <p:nvSpPr>
          <p:cNvPr id="5" name="Foliennummernplatzhalter 4"/>
          <p:cNvSpPr>
            <a:spLocks noGrp="1"/>
          </p:cNvSpPr>
          <p:nvPr>
            <p:ph type="sldNum" sz="quarter" idx="12"/>
          </p:nvPr>
        </p:nvSpPr>
        <p:spPr/>
        <p:txBody>
          <a:bodyPr/>
          <a:lstStyle/>
          <a:p>
            <a:fld id="{C6839156-0AB0-4DF6-B272-47750D79F21E}" type="slidenum">
              <a:rPr lang="de-DE" smtClean="0"/>
              <a:t>55</a:t>
            </a:fld>
            <a:endParaRPr lang="de-DE"/>
          </a:p>
        </p:txBody>
      </p:sp>
    </p:spTree>
    <p:extLst>
      <p:ext uri="{BB962C8B-B14F-4D97-AF65-F5344CB8AC3E}">
        <p14:creationId xmlns:p14="http://schemas.microsoft.com/office/powerpoint/2010/main" val="3161791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Problem Türschloss</a:t>
            </a:r>
          </a:p>
        </p:txBody>
      </p:sp>
      <p:pic>
        <p:nvPicPr>
          <p:cNvPr id="4" name="Inhaltsplatzhalter 3" descr="C:\Users\kcast\AppData\Local\Microsoft\Windows\INetCache\Content.Word\image0.jpe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4381388" y="3416040"/>
            <a:ext cx="3240362" cy="2401938"/>
          </a:xfrm>
          <a:prstGeom prst="rect">
            <a:avLst/>
          </a:prstGeom>
          <a:noFill/>
          <a:ln>
            <a:noFill/>
          </a:ln>
        </p:spPr>
      </p:pic>
      <p:sp>
        <p:nvSpPr>
          <p:cNvPr id="5" name="Foliennummernplatzhalter 4"/>
          <p:cNvSpPr>
            <a:spLocks noGrp="1"/>
          </p:cNvSpPr>
          <p:nvPr>
            <p:ph type="sldNum" sz="quarter" idx="12"/>
          </p:nvPr>
        </p:nvSpPr>
        <p:spPr/>
        <p:txBody>
          <a:bodyPr/>
          <a:lstStyle/>
          <a:p>
            <a:fld id="{C6839156-0AB0-4DF6-B272-47750D79F21E}" type="slidenum">
              <a:rPr lang="de-DE" smtClean="0"/>
              <a:t>56</a:t>
            </a:fld>
            <a:endParaRPr lang="de-DE"/>
          </a:p>
        </p:txBody>
      </p:sp>
      <p:sp>
        <p:nvSpPr>
          <p:cNvPr id="3" name="Textfeld 2"/>
          <p:cNvSpPr txBox="1"/>
          <p:nvPr/>
        </p:nvSpPr>
        <p:spPr>
          <a:xfrm>
            <a:off x="370260" y="1595140"/>
            <a:ext cx="6578858" cy="3939540"/>
          </a:xfrm>
          <a:prstGeom prst="rect">
            <a:avLst/>
          </a:prstGeom>
          <a:noFill/>
        </p:spPr>
        <p:txBody>
          <a:bodyPr wrap="square" rtlCol="0">
            <a:spAutoFit/>
          </a:bodyPr>
          <a:lstStyle/>
          <a:p>
            <a:pPr marL="342900" indent="-342900">
              <a:lnSpc>
                <a:spcPct val="120000"/>
              </a:lnSpc>
              <a:spcBef>
                <a:spcPts val="1200"/>
              </a:spcBef>
              <a:buFont typeface="Arial" panose="020B0604020202020204" pitchFamily="34" charset="0"/>
              <a:buChar char="•"/>
            </a:pPr>
            <a:r>
              <a:rPr lang="de-DE" sz="3200" dirty="0"/>
              <a:t>Türe mit magnetischer </a:t>
            </a:r>
            <a:r>
              <a:rPr lang="de-DE" sz="3200" dirty="0" err="1"/>
              <a:t>Türzunge</a:t>
            </a:r>
            <a:r>
              <a:rPr lang="de-DE" sz="3200" dirty="0"/>
              <a:t> schließt leise</a:t>
            </a:r>
          </a:p>
          <a:p>
            <a:pPr marL="342900" indent="-342900">
              <a:lnSpc>
                <a:spcPct val="120000"/>
              </a:lnSpc>
              <a:spcBef>
                <a:spcPts val="1200"/>
              </a:spcBef>
              <a:buFont typeface="Arial" panose="020B0604020202020204" pitchFamily="34" charset="0"/>
              <a:buChar char="•"/>
            </a:pPr>
            <a:r>
              <a:rPr lang="de-DE" sz="3200" dirty="0"/>
              <a:t>Türe ohne Türschloss</a:t>
            </a:r>
          </a:p>
          <a:p>
            <a:pPr marL="342900" indent="-342900">
              <a:lnSpc>
                <a:spcPct val="120000"/>
              </a:lnSpc>
              <a:spcBef>
                <a:spcPts val="1200"/>
              </a:spcBef>
              <a:buFont typeface="Arial" panose="020B0604020202020204" pitchFamily="34" charset="0"/>
              <a:buChar char="•"/>
            </a:pPr>
            <a:r>
              <a:rPr lang="de-DE" sz="3200" dirty="0"/>
              <a:t>Türe ohne Türgriff</a:t>
            </a:r>
          </a:p>
          <a:p>
            <a:pPr marL="342900" indent="-342900">
              <a:lnSpc>
                <a:spcPct val="120000"/>
              </a:lnSpc>
              <a:spcBef>
                <a:spcPts val="1200"/>
              </a:spcBef>
              <a:buFont typeface="Arial" panose="020B0604020202020204" pitchFamily="34" charset="0"/>
              <a:buChar char="•"/>
            </a:pPr>
            <a:r>
              <a:rPr lang="de-DE" sz="3200" dirty="0"/>
              <a:t>Türe die selber schließt</a:t>
            </a:r>
          </a:p>
          <a:p>
            <a:endParaRPr lang="de-DE" sz="2800" dirty="0"/>
          </a:p>
        </p:txBody>
      </p:sp>
    </p:spTree>
    <p:extLst>
      <p:ext uri="{BB962C8B-B14F-4D97-AF65-F5344CB8AC3E}">
        <p14:creationId xmlns:p14="http://schemas.microsoft.com/office/powerpoint/2010/main" val="2554656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Problem Wasserkessel</a:t>
            </a:r>
          </a:p>
        </p:txBody>
      </p:sp>
      <p:sp>
        <p:nvSpPr>
          <p:cNvPr id="3" name="Inhaltsplatzhalter 2"/>
          <p:cNvSpPr>
            <a:spLocks noGrp="1"/>
          </p:cNvSpPr>
          <p:nvPr>
            <p:ph idx="1"/>
          </p:nvPr>
        </p:nvSpPr>
        <p:spPr/>
        <p:txBody>
          <a:bodyPr>
            <a:normAutofit lnSpcReduction="10000"/>
          </a:bodyPr>
          <a:lstStyle/>
          <a:p>
            <a:pPr>
              <a:lnSpc>
                <a:spcPct val="120000"/>
              </a:lnSpc>
              <a:spcBef>
                <a:spcPts val="1200"/>
              </a:spcBef>
            </a:pPr>
            <a:r>
              <a:rPr lang="de-DE" dirty="0"/>
              <a:t>Pfeife verkalkt</a:t>
            </a:r>
          </a:p>
          <a:p>
            <a:pPr>
              <a:lnSpc>
                <a:spcPct val="120000"/>
              </a:lnSpc>
              <a:spcBef>
                <a:spcPts val="1200"/>
              </a:spcBef>
            </a:pPr>
            <a:r>
              <a:rPr lang="de-DE" dirty="0"/>
              <a:t>Kessel ist nicht als Topf sondern nur als Kesselnutzbar</a:t>
            </a:r>
          </a:p>
          <a:p>
            <a:pPr>
              <a:lnSpc>
                <a:spcPct val="120000"/>
              </a:lnSpc>
              <a:spcBef>
                <a:spcPts val="1200"/>
              </a:spcBef>
            </a:pPr>
            <a:r>
              <a:rPr lang="de-DE" dirty="0"/>
              <a:t>kaum zu reinigen</a:t>
            </a:r>
          </a:p>
          <a:p>
            <a:endParaRPr lang="de-DE" dirty="0"/>
          </a:p>
          <a:p>
            <a:endParaRPr lang="de-DE" dirty="0"/>
          </a:p>
          <a:p>
            <a:endParaRPr lang="de-DE" dirty="0"/>
          </a:p>
          <a:p>
            <a:pPr marL="0" indent="0">
              <a:buNone/>
            </a:pPr>
            <a:r>
              <a:rPr lang="de-DE" sz="2000" dirty="0"/>
              <a:t>Quelle: Amazon.de</a:t>
            </a:r>
          </a:p>
        </p:txBody>
      </p:sp>
      <p:pic>
        <p:nvPicPr>
          <p:cNvPr id="5122" name="Picture 2" descr="C:\Users\kcast\OneDrive\Desktop\51HSmEO+EIL._AC_SL10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195282"/>
            <a:ext cx="2906893" cy="2815481"/>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fld id="{C6839156-0AB0-4DF6-B272-47750D79F21E}" type="slidenum">
              <a:rPr lang="de-DE" smtClean="0"/>
              <a:t>57</a:t>
            </a:fld>
            <a:endParaRPr lang="de-DE"/>
          </a:p>
        </p:txBody>
      </p:sp>
    </p:spTree>
    <p:extLst>
      <p:ext uri="{BB962C8B-B14F-4D97-AF65-F5344CB8AC3E}">
        <p14:creationId xmlns:p14="http://schemas.microsoft.com/office/powerpoint/2010/main" val="42608521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995362"/>
          </a:xfrm>
        </p:spPr>
        <p:txBody>
          <a:bodyPr>
            <a:normAutofit/>
          </a:bodyPr>
          <a:lstStyle/>
          <a:p>
            <a:r>
              <a:rPr lang="de-DE" sz="3600" dirty="0"/>
              <a:t>Problem Boot an Boje </a:t>
            </a:r>
          </a:p>
        </p:txBody>
      </p:sp>
      <p:sp>
        <p:nvSpPr>
          <p:cNvPr id="3" name="Inhaltsplatzhalter 2"/>
          <p:cNvSpPr>
            <a:spLocks noGrp="1"/>
          </p:cNvSpPr>
          <p:nvPr>
            <p:ph idx="1"/>
          </p:nvPr>
        </p:nvSpPr>
        <p:spPr>
          <a:xfrm>
            <a:off x="457200" y="1600200"/>
            <a:ext cx="6491064" cy="5041900"/>
          </a:xfrm>
        </p:spPr>
        <p:txBody>
          <a:bodyPr>
            <a:normAutofit/>
          </a:bodyPr>
          <a:lstStyle/>
          <a:p>
            <a:pPr>
              <a:lnSpc>
                <a:spcPct val="120000"/>
              </a:lnSpc>
              <a:spcBef>
                <a:spcPts val="1200"/>
              </a:spcBef>
            </a:pPr>
            <a:r>
              <a:rPr lang="de-DE" sz="2800" dirty="0"/>
              <a:t>Boje am Boot Befestigen und Lösen?</a:t>
            </a:r>
          </a:p>
          <a:p>
            <a:pPr>
              <a:lnSpc>
                <a:spcPct val="120000"/>
              </a:lnSpc>
              <a:spcBef>
                <a:spcPts val="1200"/>
              </a:spcBef>
            </a:pPr>
            <a:r>
              <a:rPr lang="de-DE" sz="2800" dirty="0"/>
              <a:t>Am Steg ausgestiegen und jetzt das Boot an der Boje befestigen und dann wieder zum Steg holen?</a:t>
            </a:r>
          </a:p>
          <a:p>
            <a:pPr marL="0" indent="0">
              <a:buNone/>
            </a:pPr>
            <a:endParaRPr lang="de-DE" sz="2800" dirty="0"/>
          </a:p>
        </p:txBody>
      </p:sp>
      <p:pic>
        <p:nvPicPr>
          <p:cNvPr id="1026" name="Picture 2" descr="C:\Users\kcast\OneDrive\Desktop\blauwasser_festmachen_muring_muringfel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4756" y="4064000"/>
            <a:ext cx="4279798" cy="2405246"/>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fld id="{C6839156-0AB0-4DF6-B272-47750D79F21E}" type="slidenum">
              <a:rPr lang="de-DE" smtClean="0"/>
              <a:t>58</a:t>
            </a:fld>
            <a:endParaRPr lang="de-DE"/>
          </a:p>
        </p:txBody>
      </p:sp>
    </p:spTree>
    <p:extLst>
      <p:ext uri="{BB962C8B-B14F-4D97-AF65-F5344CB8AC3E}">
        <p14:creationId xmlns:p14="http://schemas.microsoft.com/office/powerpoint/2010/main" val="2501183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919162"/>
          </a:xfrm>
        </p:spPr>
        <p:txBody>
          <a:bodyPr>
            <a:normAutofit/>
          </a:bodyPr>
          <a:lstStyle/>
          <a:p>
            <a:r>
              <a:rPr lang="de-DE" sz="3600" dirty="0"/>
              <a:t>Problem Anker</a:t>
            </a:r>
          </a:p>
        </p:txBody>
      </p:sp>
      <p:sp>
        <p:nvSpPr>
          <p:cNvPr id="3" name="Inhaltsplatzhalter 2"/>
          <p:cNvSpPr>
            <a:spLocks noGrp="1"/>
          </p:cNvSpPr>
          <p:nvPr>
            <p:ph idx="1"/>
          </p:nvPr>
        </p:nvSpPr>
        <p:spPr>
          <a:xfrm>
            <a:off x="368300" y="1156196"/>
            <a:ext cx="6921500" cy="5409704"/>
          </a:xfrm>
        </p:spPr>
        <p:txBody>
          <a:bodyPr>
            <a:normAutofit fontScale="85000" lnSpcReduction="20000"/>
          </a:bodyPr>
          <a:lstStyle/>
          <a:p>
            <a:pPr>
              <a:lnSpc>
                <a:spcPct val="120000"/>
              </a:lnSpc>
              <a:spcBef>
                <a:spcPts val="1200"/>
              </a:spcBef>
            </a:pPr>
            <a:r>
              <a:rPr lang="de-DE" dirty="0"/>
              <a:t>Uraltes System, Anker ist immer unsicher</a:t>
            </a:r>
          </a:p>
          <a:p>
            <a:pPr>
              <a:lnSpc>
                <a:spcPct val="120000"/>
              </a:lnSpc>
              <a:spcBef>
                <a:spcPts val="1200"/>
              </a:spcBef>
            </a:pPr>
            <a:endParaRPr lang="de-DE" dirty="0"/>
          </a:p>
          <a:p>
            <a:pPr marL="0" indent="0">
              <a:lnSpc>
                <a:spcPct val="120000"/>
              </a:lnSpc>
              <a:spcBef>
                <a:spcPts val="1200"/>
              </a:spcBef>
              <a:buNone/>
            </a:pPr>
            <a:endParaRPr lang="de-DE" dirty="0"/>
          </a:p>
          <a:p>
            <a:pPr>
              <a:lnSpc>
                <a:spcPct val="120000"/>
              </a:lnSpc>
              <a:spcBef>
                <a:spcPts val="1200"/>
              </a:spcBef>
            </a:pPr>
            <a:r>
              <a:rPr lang="de-DE" dirty="0"/>
              <a:t>Befestigen an Boje</a:t>
            </a:r>
          </a:p>
          <a:p>
            <a:pPr>
              <a:lnSpc>
                <a:spcPct val="120000"/>
              </a:lnSpc>
              <a:spcBef>
                <a:spcPts val="1200"/>
              </a:spcBef>
            </a:pPr>
            <a:r>
              <a:rPr lang="de-DE" dirty="0"/>
              <a:t>Übersystem zur Überprüfung</a:t>
            </a:r>
          </a:p>
          <a:p>
            <a:pPr>
              <a:lnSpc>
                <a:spcPct val="120000"/>
              </a:lnSpc>
              <a:spcBef>
                <a:spcPts val="1200"/>
              </a:spcBef>
            </a:pPr>
            <a:r>
              <a:rPr lang="de-DE" dirty="0"/>
              <a:t>Boje mit automatischer Halterung</a:t>
            </a:r>
          </a:p>
          <a:p>
            <a:pPr>
              <a:lnSpc>
                <a:spcPct val="120000"/>
              </a:lnSpc>
              <a:spcBef>
                <a:spcPts val="1200"/>
              </a:spcBef>
            </a:pPr>
            <a:r>
              <a:rPr lang="de-DE" dirty="0"/>
              <a:t>Fahrt zur Boje ferngesteuert</a:t>
            </a:r>
          </a:p>
          <a:p>
            <a:pPr>
              <a:lnSpc>
                <a:spcPct val="120000"/>
              </a:lnSpc>
              <a:spcBef>
                <a:spcPts val="1200"/>
              </a:spcBef>
            </a:pPr>
            <a:r>
              <a:rPr lang="de-DE" dirty="0"/>
              <a:t>Automatisches Befestigen des Bootes</a:t>
            </a:r>
          </a:p>
          <a:p>
            <a:pPr>
              <a:lnSpc>
                <a:spcPct val="120000"/>
              </a:lnSpc>
              <a:spcBef>
                <a:spcPts val="1200"/>
              </a:spcBef>
            </a:pPr>
            <a:r>
              <a:rPr lang="de-DE" dirty="0" err="1"/>
              <a:t>Miniboot</a:t>
            </a:r>
            <a:r>
              <a:rPr lang="de-DE" dirty="0"/>
              <a:t> mit Seil als </a:t>
            </a:r>
            <a:r>
              <a:rPr lang="de-DE" dirty="0" err="1"/>
              <a:t>Bojensucher</a:t>
            </a:r>
            <a:endParaRPr lang="de-DE" dirty="0"/>
          </a:p>
          <a:p>
            <a:pPr marL="0" indent="0">
              <a:buNone/>
            </a:pPr>
            <a:r>
              <a:rPr lang="de-DE" sz="2200" dirty="0"/>
              <a:t>Quelle: Blauwasser.de</a:t>
            </a:r>
          </a:p>
        </p:txBody>
      </p:sp>
      <p:pic>
        <p:nvPicPr>
          <p:cNvPr id="4098" name="Picture 2" descr="C:\Users\kcast\OneDrive\Desktop\images.jpg"/>
          <p:cNvPicPr>
            <a:picLocks noChangeAspect="1" noChangeArrowheads="1"/>
          </p:cNvPicPr>
          <p:nvPr/>
        </p:nvPicPr>
        <p:blipFill rotWithShape="1">
          <a:blip r:embed="rId2">
            <a:extLst>
              <a:ext uri="{28A0092B-C50C-407E-A947-70E740481C1C}">
                <a14:useLocalDpi xmlns:a14="http://schemas.microsoft.com/office/drawing/2010/main" val="0"/>
              </a:ext>
            </a:extLst>
          </a:blip>
          <a:srcRect r="17325"/>
          <a:stretch/>
        </p:blipFill>
        <p:spPr bwMode="auto">
          <a:xfrm>
            <a:off x="4356100" y="1678730"/>
            <a:ext cx="2628900" cy="1780681"/>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fld id="{C6839156-0AB0-4DF6-B272-47750D79F21E}" type="slidenum">
              <a:rPr lang="de-DE" smtClean="0"/>
              <a:t>59</a:t>
            </a:fld>
            <a:endParaRPr lang="de-DE"/>
          </a:p>
        </p:txBody>
      </p:sp>
    </p:spTree>
    <p:extLst>
      <p:ext uri="{BB962C8B-B14F-4D97-AF65-F5344CB8AC3E}">
        <p14:creationId xmlns:p14="http://schemas.microsoft.com/office/powerpoint/2010/main" val="2955671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705600" cy="850106"/>
          </a:xfrm>
        </p:spPr>
        <p:txBody>
          <a:bodyPr>
            <a:normAutofit fontScale="90000"/>
          </a:bodyPr>
          <a:lstStyle/>
          <a:p>
            <a:r>
              <a:rPr lang="de-DE" sz="3600" dirty="0"/>
              <a:t>Vorlesungs- und Übungstage WS21/22</a:t>
            </a:r>
          </a:p>
        </p:txBody>
      </p:sp>
      <p:sp>
        <p:nvSpPr>
          <p:cNvPr id="3" name="Inhaltsplatzhalter 2"/>
          <p:cNvSpPr>
            <a:spLocks noGrp="1"/>
          </p:cNvSpPr>
          <p:nvPr>
            <p:ph idx="1"/>
          </p:nvPr>
        </p:nvSpPr>
        <p:spPr>
          <a:xfrm>
            <a:off x="467544" y="1196752"/>
            <a:ext cx="6491064" cy="5256584"/>
          </a:xfrm>
        </p:spPr>
        <p:txBody>
          <a:bodyPr>
            <a:noAutofit/>
          </a:bodyPr>
          <a:lstStyle/>
          <a:p>
            <a:pPr marL="0" indent="0">
              <a:buNone/>
            </a:pPr>
            <a:r>
              <a:rPr lang="de-DE" sz="1600" dirty="0"/>
              <a:t>Montags 12:15 bis 13:45 und 14:00 bis 15:30</a:t>
            </a:r>
          </a:p>
          <a:p>
            <a:pPr marL="0" indent="0">
              <a:buNone/>
            </a:pPr>
            <a:endParaRPr lang="de-DE" sz="1000" dirty="0"/>
          </a:p>
          <a:p>
            <a:r>
              <a:rPr lang="de-DE" sz="1600" dirty="0"/>
              <a:t>10. Oktober	Vorlesung			1. Integration</a:t>
            </a:r>
          </a:p>
          <a:p>
            <a:r>
              <a:rPr lang="de-DE" sz="1600" dirty="0"/>
              <a:t>17. Oktober 		Übung</a:t>
            </a:r>
          </a:p>
          <a:p>
            <a:r>
              <a:rPr lang="de-DE" sz="1600" dirty="0"/>
              <a:t>24. Oktober 	Vorlesung			2. Motivation</a:t>
            </a:r>
          </a:p>
          <a:p>
            <a:r>
              <a:rPr lang="de-DE" sz="1600" dirty="0"/>
              <a:t>31. Oktober 		Übung</a:t>
            </a:r>
          </a:p>
          <a:p>
            <a:r>
              <a:rPr lang="de-DE" sz="1600" dirty="0"/>
              <a:t>7. November 	Vorlesung			3. Strukturierung</a:t>
            </a:r>
          </a:p>
          <a:p>
            <a:r>
              <a:rPr lang="de-DE" sz="1600" dirty="0"/>
              <a:t>14. November		Übung		</a:t>
            </a:r>
          </a:p>
          <a:p>
            <a:r>
              <a:rPr lang="de-DE" sz="1600" dirty="0"/>
              <a:t>21. November 	Vorlesung			4. Recherche</a:t>
            </a:r>
          </a:p>
          <a:p>
            <a:r>
              <a:rPr lang="de-DE" sz="1600" dirty="0"/>
              <a:t>28. November		Übung			</a:t>
            </a:r>
          </a:p>
          <a:p>
            <a:r>
              <a:rPr lang="de-DE" sz="1600" dirty="0"/>
              <a:t>5. Dezember 	Vorlesung			5. Schutz</a:t>
            </a:r>
          </a:p>
          <a:p>
            <a:r>
              <a:rPr lang="de-DE" sz="1600" dirty="0"/>
              <a:t>12. Dezember 		Übung</a:t>
            </a:r>
          </a:p>
          <a:p>
            <a:r>
              <a:rPr lang="de-DE" sz="1600" dirty="0"/>
              <a:t>19. Dezember 	Vorlesung			6. Anmeldungen</a:t>
            </a:r>
          </a:p>
          <a:p>
            <a:r>
              <a:rPr lang="de-DE" sz="1600" dirty="0"/>
              <a:t>26. Dezember 	vorlesungsfrei - fällt aus </a:t>
            </a:r>
          </a:p>
          <a:p>
            <a:r>
              <a:rPr lang="de-DE" sz="1600" dirty="0"/>
              <a:t>02. Januar		Übung</a:t>
            </a:r>
          </a:p>
          <a:p>
            <a:r>
              <a:rPr lang="de-DE" sz="1600" dirty="0"/>
              <a:t>9. Januar 	Vorlesung			7. Vermarktung</a:t>
            </a:r>
          </a:p>
          <a:p>
            <a:r>
              <a:rPr lang="de-DE" sz="1600" dirty="0"/>
              <a:t>16. Januar 		Übung</a:t>
            </a:r>
          </a:p>
        </p:txBody>
      </p:sp>
      <p:sp>
        <p:nvSpPr>
          <p:cNvPr id="5" name="Foliennummernplatzhalter 4"/>
          <p:cNvSpPr>
            <a:spLocks noGrp="1"/>
          </p:cNvSpPr>
          <p:nvPr>
            <p:ph type="sldNum" sz="quarter" idx="12"/>
          </p:nvPr>
        </p:nvSpPr>
        <p:spPr/>
        <p:txBody>
          <a:bodyPr/>
          <a:lstStyle/>
          <a:p>
            <a:fld id="{C6839156-0AB0-4DF6-B272-47750D79F21E}" type="slidenum">
              <a:rPr lang="de-DE" smtClean="0"/>
              <a:t>6</a:t>
            </a:fld>
            <a:endParaRPr lang="de-DE"/>
          </a:p>
        </p:txBody>
      </p:sp>
    </p:spTree>
    <p:extLst>
      <p:ext uri="{BB962C8B-B14F-4D97-AF65-F5344CB8AC3E}">
        <p14:creationId xmlns:p14="http://schemas.microsoft.com/office/powerpoint/2010/main" val="2875924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Problem Besteckschublade</a:t>
            </a:r>
          </a:p>
        </p:txBody>
      </p:sp>
      <p:sp>
        <p:nvSpPr>
          <p:cNvPr id="3" name="Inhaltsplatzhalter 2"/>
          <p:cNvSpPr>
            <a:spLocks noGrp="1"/>
          </p:cNvSpPr>
          <p:nvPr>
            <p:ph idx="1"/>
          </p:nvPr>
        </p:nvSpPr>
        <p:spPr/>
        <p:txBody>
          <a:bodyPr/>
          <a:lstStyle/>
          <a:p>
            <a:pPr marL="0" indent="0">
              <a:buNone/>
            </a:pPr>
            <a:r>
              <a:rPr lang="de-DE" dirty="0"/>
              <a:t> </a:t>
            </a:r>
          </a:p>
        </p:txBody>
      </p:sp>
      <p:pic>
        <p:nvPicPr>
          <p:cNvPr id="2050" name="Picture 2" descr="C:\Transfer\IMG_06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268759"/>
            <a:ext cx="4320480" cy="324035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Transfer\IMG_06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59" y="4077072"/>
            <a:ext cx="3207843" cy="2405882"/>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fld id="{C6839156-0AB0-4DF6-B272-47750D79F21E}" type="slidenum">
              <a:rPr lang="de-DE" smtClean="0"/>
              <a:t>60</a:t>
            </a:fld>
            <a:endParaRPr lang="de-DE"/>
          </a:p>
        </p:txBody>
      </p:sp>
    </p:spTree>
    <p:extLst>
      <p:ext uri="{BB962C8B-B14F-4D97-AF65-F5344CB8AC3E}">
        <p14:creationId xmlns:p14="http://schemas.microsoft.com/office/powerpoint/2010/main" val="7739836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893762"/>
          </a:xfrm>
        </p:spPr>
        <p:txBody>
          <a:bodyPr>
            <a:normAutofit/>
          </a:bodyPr>
          <a:lstStyle/>
          <a:p>
            <a:r>
              <a:rPr lang="de-DE" sz="3600" dirty="0"/>
              <a:t>Problem Kleidung</a:t>
            </a:r>
          </a:p>
        </p:txBody>
      </p:sp>
      <p:sp>
        <p:nvSpPr>
          <p:cNvPr id="3" name="Inhaltsplatzhalter 2"/>
          <p:cNvSpPr>
            <a:spLocks noGrp="1"/>
          </p:cNvSpPr>
          <p:nvPr>
            <p:ph idx="1"/>
          </p:nvPr>
        </p:nvSpPr>
        <p:spPr>
          <a:xfrm>
            <a:off x="481217" y="1244600"/>
            <a:ext cx="6741405" cy="5384800"/>
          </a:xfrm>
        </p:spPr>
        <p:txBody>
          <a:bodyPr>
            <a:normAutofit lnSpcReduction="10000"/>
          </a:bodyPr>
          <a:lstStyle/>
          <a:p>
            <a:pPr>
              <a:lnSpc>
                <a:spcPct val="130000"/>
              </a:lnSpc>
              <a:spcBef>
                <a:spcPts val="1200"/>
              </a:spcBef>
            </a:pPr>
            <a:r>
              <a:rPr lang="de-DE" dirty="0"/>
              <a:t>Entweder zu warm oder zu kalt</a:t>
            </a:r>
          </a:p>
          <a:p>
            <a:pPr>
              <a:lnSpc>
                <a:spcPct val="130000"/>
              </a:lnSpc>
              <a:spcBef>
                <a:spcPts val="1200"/>
              </a:spcBef>
            </a:pPr>
            <a:r>
              <a:rPr lang="de-DE" dirty="0"/>
              <a:t>Bionik: Fell, Gefieder, Schuppen …</a:t>
            </a:r>
          </a:p>
          <a:p>
            <a:pPr>
              <a:lnSpc>
                <a:spcPct val="130000"/>
              </a:lnSpc>
              <a:spcBef>
                <a:spcPts val="1200"/>
              </a:spcBef>
            </a:pPr>
            <a:r>
              <a:rPr lang="de-DE" dirty="0"/>
              <a:t>Lösung: </a:t>
            </a:r>
          </a:p>
          <a:p>
            <a:pPr marL="0" indent="0">
              <a:lnSpc>
                <a:spcPct val="130000"/>
              </a:lnSpc>
              <a:spcBef>
                <a:spcPts val="1200"/>
              </a:spcBef>
              <a:buNone/>
              <a:tabLst>
                <a:tab pos="447675" algn="l"/>
              </a:tabLst>
            </a:pPr>
            <a:endParaRPr lang="de-DE" dirty="0"/>
          </a:p>
          <a:p>
            <a:pPr marL="0" indent="0">
              <a:lnSpc>
                <a:spcPct val="130000"/>
              </a:lnSpc>
              <a:spcBef>
                <a:spcPts val="1200"/>
              </a:spcBef>
              <a:buNone/>
              <a:tabLst>
                <a:tab pos="447675" algn="l"/>
              </a:tabLst>
            </a:pPr>
            <a:endParaRPr lang="de-DE" dirty="0"/>
          </a:p>
          <a:p>
            <a:pPr marL="0" indent="0">
              <a:spcBef>
                <a:spcPts val="1200"/>
              </a:spcBef>
              <a:buNone/>
              <a:tabLst>
                <a:tab pos="447675" algn="l"/>
              </a:tabLst>
            </a:pPr>
            <a:r>
              <a:rPr lang="de-DE" dirty="0"/>
              <a:t>	- Fasern, die abstehen</a:t>
            </a:r>
          </a:p>
          <a:p>
            <a:pPr marL="0" indent="0" defTabSz="714375">
              <a:spcBef>
                <a:spcPts val="1200"/>
              </a:spcBef>
              <a:buNone/>
              <a:tabLst>
                <a:tab pos="447675" algn="l"/>
              </a:tabLst>
            </a:pPr>
            <a:r>
              <a:rPr lang="de-DE" dirty="0"/>
              <a:t>	- bei Kälte zieht sich ein Körper 				zusammen und stellt die Haare auf</a:t>
            </a:r>
          </a:p>
        </p:txBody>
      </p:sp>
      <p:pic>
        <p:nvPicPr>
          <p:cNvPr id="3074" name="Picture 2" descr="C:\Users\kcast\OneDrive\Desktop\tiernamen_fell_weiss_hund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0" y="2768600"/>
            <a:ext cx="3193257" cy="2128838"/>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fld id="{C6839156-0AB0-4DF6-B272-47750D79F21E}" type="slidenum">
              <a:rPr lang="de-DE" smtClean="0"/>
              <a:t>61</a:t>
            </a:fld>
            <a:endParaRPr lang="de-DE"/>
          </a:p>
        </p:txBody>
      </p:sp>
    </p:spTree>
    <p:extLst>
      <p:ext uri="{BB962C8B-B14F-4D97-AF65-F5344CB8AC3E}">
        <p14:creationId xmlns:p14="http://schemas.microsoft.com/office/powerpoint/2010/main" val="17048922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919162"/>
          </a:xfrm>
        </p:spPr>
        <p:txBody>
          <a:bodyPr>
            <a:normAutofit/>
          </a:bodyPr>
          <a:lstStyle/>
          <a:p>
            <a:r>
              <a:rPr lang="de-DE" sz="3600" dirty="0"/>
              <a:t>Problem dunkle Fenster</a:t>
            </a:r>
          </a:p>
        </p:txBody>
      </p:sp>
      <p:sp>
        <p:nvSpPr>
          <p:cNvPr id="3" name="Inhaltsplatzhalter 2"/>
          <p:cNvSpPr>
            <a:spLocks noGrp="1"/>
          </p:cNvSpPr>
          <p:nvPr>
            <p:ph idx="1"/>
          </p:nvPr>
        </p:nvSpPr>
        <p:spPr>
          <a:xfrm>
            <a:off x="457200" y="1243980"/>
            <a:ext cx="6794500" cy="5257800"/>
          </a:xfrm>
        </p:spPr>
        <p:txBody>
          <a:bodyPr>
            <a:normAutofit fontScale="77500" lnSpcReduction="20000"/>
          </a:bodyPr>
          <a:lstStyle/>
          <a:p>
            <a:pPr marL="0" indent="0">
              <a:lnSpc>
                <a:spcPct val="140000"/>
              </a:lnSpc>
              <a:spcBef>
                <a:spcPts val="1200"/>
              </a:spcBef>
              <a:buNone/>
            </a:pPr>
            <a:r>
              <a:rPr lang="de-DE" dirty="0"/>
              <a:t>Ziel: </a:t>
            </a:r>
          </a:p>
          <a:p>
            <a:pPr marL="0" indent="0">
              <a:lnSpc>
                <a:spcPct val="140000"/>
              </a:lnSpc>
              <a:spcBef>
                <a:spcPts val="1200"/>
              </a:spcBef>
              <a:buNone/>
            </a:pPr>
            <a:r>
              <a:rPr lang="de-DE" dirty="0"/>
              <a:t>bei Nutzung des Raumes gleiche Beleuchtung</a:t>
            </a:r>
          </a:p>
          <a:p>
            <a:pPr marL="0" indent="0">
              <a:lnSpc>
                <a:spcPct val="140000"/>
              </a:lnSpc>
              <a:spcBef>
                <a:spcPts val="1200"/>
              </a:spcBef>
              <a:buNone/>
            </a:pPr>
            <a:r>
              <a:rPr lang="de-DE" dirty="0"/>
              <a:t>Lösung: </a:t>
            </a:r>
          </a:p>
          <a:p>
            <a:pPr marL="0" indent="0">
              <a:lnSpc>
                <a:spcPct val="140000"/>
              </a:lnSpc>
              <a:spcBef>
                <a:spcPts val="1200"/>
              </a:spcBef>
              <a:buNone/>
            </a:pPr>
            <a:r>
              <a:rPr lang="de-DE" dirty="0"/>
              <a:t>Lichtnachregelung mit Zusatzbeleuchtung und</a:t>
            </a:r>
          </a:p>
          <a:p>
            <a:pPr marL="0" indent="0">
              <a:lnSpc>
                <a:spcPct val="140000"/>
              </a:lnSpc>
              <a:spcBef>
                <a:spcPts val="1200"/>
              </a:spcBef>
              <a:buNone/>
            </a:pPr>
            <a:r>
              <a:rPr lang="de-DE" dirty="0" err="1"/>
              <a:t>Zusatzverschattung</a:t>
            </a:r>
            <a:r>
              <a:rPr lang="de-DE" dirty="0"/>
              <a:t> </a:t>
            </a:r>
          </a:p>
          <a:p>
            <a:pPr>
              <a:lnSpc>
                <a:spcPct val="140000"/>
              </a:lnSpc>
              <a:spcBef>
                <a:spcPts val="1200"/>
              </a:spcBef>
            </a:pPr>
            <a:r>
              <a:rPr lang="de-DE" dirty="0"/>
              <a:t>in der Fensterscheibe  </a:t>
            </a:r>
          </a:p>
          <a:p>
            <a:pPr>
              <a:lnSpc>
                <a:spcPct val="140000"/>
              </a:lnSpc>
              <a:spcBef>
                <a:spcPts val="1200"/>
              </a:spcBef>
            </a:pPr>
            <a:r>
              <a:rPr lang="de-DE" dirty="0"/>
              <a:t>an der Fensterscheibe</a:t>
            </a:r>
          </a:p>
          <a:p>
            <a:pPr>
              <a:lnSpc>
                <a:spcPct val="140000"/>
              </a:lnSpc>
              <a:spcBef>
                <a:spcPts val="1200"/>
              </a:spcBef>
            </a:pPr>
            <a:r>
              <a:rPr lang="de-DE" dirty="0"/>
              <a:t>In der Ebene des Vorhanges</a:t>
            </a:r>
          </a:p>
          <a:p>
            <a:pPr marL="0" indent="0">
              <a:buNone/>
            </a:pPr>
            <a:endParaRPr lang="de-DE" sz="1300" dirty="0"/>
          </a:p>
          <a:p>
            <a:pPr marL="0" indent="0">
              <a:buNone/>
            </a:pPr>
            <a:r>
              <a:rPr lang="de-DE" sz="1300" dirty="0"/>
              <a:t>Bildquelle: Fensterversandt.com Stuttgart</a:t>
            </a:r>
          </a:p>
        </p:txBody>
      </p:sp>
      <p:pic>
        <p:nvPicPr>
          <p:cNvPr id="3074" name="Picture 2" descr="C:\Users\kcast\OneDrive\Desktop\fenster.jpg"/>
          <p:cNvPicPr>
            <a:picLocks noChangeAspect="1" noChangeArrowheads="1"/>
          </p:cNvPicPr>
          <p:nvPr/>
        </p:nvPicPr>
        <p:blipFill rotWithShape="1">
          <a:blip r:embed="rId2">
            <a:extLst>
              <a:ext uri="{28A0092B-C50C-407E-A947-70E740481C1C}">
                <a14:useLocalDpi xmlns:a14="http://schemas.microsoft.com/office/drawing/2010/main" val="0"/>
              </a:ext>
            </a:extLst>
          </a:blip>
          <a:srcRect l="6873" t="6852" r="6676" b="9122"/>
          <a:stretch/>
        </p:blipFill>
        <p:spPr bwMode="auto">
          <a:xfrm>
            <a:off x="4529583" y="3682380"/>
            <a:ext cx="2741151" cy="2664296"/>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fld id="{C6839156-0AB0-4DF6-B272-47750D79F21E}" type="slidenum">
              <a:rPr lang="de-DE" smtClean="0"/>
              <a:t>62</a:t>
            </a:fld>
            <a:endParaRPr lang="de-DE"/>
          </a:p>
        </p:txBody>
      </p:sp>
    </p:spTree>
    <p:extLst>
      <p:ext uri="{BB962C8B-B14F-4D97-AF65-F5344CB8AC3E}">
        <p14:creationId xmlns:p14="http://schemas.microsoft.com/office/powerpoint/2010/main" val="332888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32656"/>
            <a:ext cx="6491064" cy="720080"/>
          </a:xfrm>
        </p:spPr>
        <p:txBody>
          <a:bodyPr>
            <a:normAutofit/>
          </a:bodyPr>
          <a:lstStyle/>
          <a:p>
            <a:r>
              <a:rPr lang="de-DE" sz="3600" dirty="0"/>
              <a:t>Problem Isolierfenster</a:t>
            </a:r>
          </a:p>
        </p:txBody>
      </p:sp>
      <p:sp>
        <p:nvSpPr>
          <p:cNvPr id="3" name="Inhaltsplatzhalter 2"/>
          <p:cNvSpPr>
            <a:spLocks noGrp="1"/>
          </p:cNvSpPr>
          <p:nvPr>
            <p:ph idx="1"/>
          </p:nvPr>
        </p:nvSpPr>
        <p:spPr>
          <a:xfrm>
            <a:off x="467544" y="1268761"/>
            <a:ext cx="6491064" cy="5259040"/>
          </a:xfrm>
        </p:spPr>
        <p:txBody>
          <a:bodyPr>
            <a:normAutofit fontScale="92500" lnSpcReduction="20000"/>
          </a:bodyPr>
          <a:lstStyle/>
          <a:p>
            <a:pPr marL="0" indent="0">
              <a:lnSpc>
                <a:spcPct val="130000"/>
              </a:lnSpc>
              <a:spcBef>
                <a:spcPts val="1200"/>
              </a:spcBef>
              <a:buNone/>
            </a:pPr>
            <a:r>
              <a:rPr lang="de-DE" dirty="0"/>
              <a:t>Alternative zur Isolierglasscheibe</a:t>
            </a:r>
          </a:p>
          <a:p>
            <a:pPr marL="0" indent="0">
              <a:lnSpc>
                <a:spcPct val="130000"/>
              </a:lnSpc>
              <a:spcBef>
                <a:spcPts val="1200"/>
              </a:spcBef>
              <a:buNone/>
            </a:pPr>
            <a:endParaRPr lang="de-DE" dirty="0"/>
          </a:p>
          <a:p>
            <a:pPr marL="0" indent="0">
              <a:lnSpc>
                <a:spcPct val="130000"/>
              </a:lnSpc>
              <a:spcBef>
                <a:spcPts val="1200"/>
              </a:spcBef>
              <a:buNone/>
            </a:pPr>
            <a:r>
              <a:rPr lang="de-DE" dirty="0"/>
              <a:t>Fenster </a:t>
            </a:r>
          </a:p>
          <a:p>
            <a:pPr marL="0" indent="0">
              <a:lnSpc>
                <a:spcPct val="130000"/>
              </a:lnSpc>
              <a:spcBef>
                <a:spcPts val="1200"/>
              </a:spcBef>
              <a:buNone/>
            </a:pPr>
            <a:r>
              <a:rPr lang="de-DE" dirty="0"/>
              <a:t>ohne Isolierglasscheibe</a:t>
            </a:r>
          </a:p>
          <a:p>
            <a:pPr>
              <a:lnSpc>
                <a:spcPct val="130000"/>
              </a:lnSpc>
              <a:spcBef>
                <a:spcPts val="1200"/>
              </a:spcBef>
            </a:pPr>
            <a:r>
              <a:rPr lang="de-DE" dirty="0"/>
              <a:t>Fenster mit 3 Isolierebenen:</a:t>
            </a:r>
          </a:p>
          <a:p>
            <a:pPr indent="642938">
              <a:lnSpc>
                <a:spcPct val="130000"/>
              </a:lnSpc>
              <a:spcBef>
                <a:spcPts val="1200"/>
              </a:spcBef>
              <a:buFont typeface="Wingdings" panose="05000000000000000000" pitchFamily="2" charset="2"/>
              <a:buChar char="Ø"/>
            </a:pPr>
            <a:r>
              <a:rPr lang="de-DE" dirty="0" err="1"/>
              <a:t>Rolladen</a:t>
            </a:r>
            <a:r>
              <a:rPr lang="de-DE" dirty="0"/>
              <a:t>, </a:t>
            </a:r>
          </a:p>
          <a:p>
            <a:pPr indent="642938">
              <a:lnSpc>
                <a:spcPct val="130000"/>
              </a:lnSpc>
              <a:spcBef>
                <a:spcPts val="1200"/>
              </a:spcBef>
              <a:buFont typeface="Wingdings" panose="05000000000000000000" pitchFamily="2" charset="2"/>
              <a:buChar char="Ø"/>
            </a:pPr>
            <a:r>
              <a:rPr lang="de-DE" dirty="0"/>
              <a:t>einfache Scheibe, </a:t>
            </a:r>
          </a:p>
          <a:p>
            <a:pPr indent="642938">
              <a:lnSpc>
                <a:spcPct val="130000"/>
              </a:lnSpc>
              <a:spcBef>
                <a:spcPts val="1200"/>
              </a:spcBef>
              <a:buFont typeface="Wingdings" panose="05000000000000000000" pitchFamily="2" charset="2"/>
              <a:buChar char="Ø"/>
            </a:pPr>
            <a:r>
              <a:rPr lang="de-DE" dirty="0"/>
              <a:t>Vorhang</a:t>
            </a:r>
          </a:p>
        </p:txBody>
      </p:sp>
      <p:sp>
        <p:nvSpPr>
          <p:cNvPr id="4" name="Foliennummernplatzhalter 3"/>
          <p:cNvSpPr>
            <a:spLocks noGrp="1"/>
          </p:cNvSpPr>
          <p:nvPr>
            <p:ph type="sldNum" sz="quarter" idx="12"/>
          </p:nvPr>
        </p:nvSpPr>
        <p:spPr/>
        <p:txBody>
          <a:bodyPr/>
          <a:lstStyle/>
          <a:p>
            <a:fld id="{C6839156-0AB0-4DF6-B272-47750D79F21E}" type="slidenum">
              <a:rPr lang="de-DE" smtClean="0"/>
              <a:t>63</a:t>
            </a:fld>
            <a:endParaRPr lang="de-DE"/>
          </a:p>
        </p:txBody>
      </p:sp>
      <p:pic>
        <p:nvPicPr>
          <p:cNvPr id="2050" name="Picture 2" descr="C:\Transfer\IMG_07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9068" y="1747540"/>
            <a:ext cx="2805824" cy="2104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1967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491064" cy="648072"/>
          </a:xfrm>
        </p:spPr>
        <p:txBody>
          <a:bodyPr>
            <a:normAutofit/>
          </a:bodyPr>
          <a:lstStyle/>
          <a:p>
            <a:r>
              <a:rPr lang="de-DE" sz="3600" dirty="0"/>
              <a:t>Problem: Handtuchheizkörper</a:t>
            </a:r>
          </a:p>
        </p:txBody>
      </p:sp>
      <p:sp>
        <p:nvSpPr>
          <p:cNvPr id="4" name="Inhaltsplatzhalter 3"/>
          <p:cNvSpPr>
            <a:spLocks noGrp="1"/>
          </p:cNvSpPr>
          <p:nvPr>
            <p:ph idx="1"/>
          </p:nvPr>
        </p:nvSpPr>
        <p:spPr/>
        <p:txBody>
          <a:bodyPr>
            <a:normAutofit fontScale="92500" lnSpcReduction="20000"/>
          </a:bodyPr>
          <a:lstStyle/>
          <a:p>
            <a:pPr>
              <a:lnSpc>
                <a:spcPct val="120000"/>
              </a:lnSpc>
              <a:spcBef>
                <a:spcPts val="1200"/>
              </a:spcBef>
            </a:pPr>
            <a:r>
              <a:rPr lang="de-DE" sz="2400" dirty="0"/>
              <a:t>Formgebung</a:t>
            </a:r>
          </a:p>
          <a:p>
            <a:pPr marL="0" indent="0">
              <a:lnSpc>
                <a:spcPct val="120000"/>
              </a:lnSpc>
              <a:spcBef>
                <a:spcPts val="1200"/>
              </a:spcBef>
              <a:buNone/>
            </a:pPr>
            <a:r>
              <a:rPr lang="de-DE" sz="2400" dirty="0"/>
              <a:t>	Für viele Handtücher</a:t>
            </a:r>
          </a:p>
          <a:p>
            <a:pPr marL="0" indent="0">
              <a:lnSpc>
                <a:spcPct val="120000"/>
              </a:lnSpc>
              <a:spcBef>
                <a:spcPts val="1200"/>
              </a:spcBef>
              <a:buNone/>
            </a:pPr>
            <a:r>
              <a:rPr lang="de-DE" sz="2400" dirty="0"/>
              <a:t>	und Bademantel</a:t>
            </a:r>
          </a:p>
          <a:p>
            <a:pPr>
              <a:lnSpc>
                <a:spcPct val="120000"/>
              </a:lnSpc>
              <a:spcBef>
                <a:spcPts val="1200"/>
              </a:spcBef>
            </a:pPr>
            <a:r>
              <a:rPr lang="de-DE" sz="2400" dirty="0"/>
              <a:t>Oberfläche</a:t>
            </a:r>
          </a:p>
          <a:p>
            <a:pPr marL="0" indent="0">
              <a:lnSpc>
                <a:spcPct val="120000"/>
              </a:lnSpc>
              <a:spcBef>
                <a:spcPts val="1200"/>
              </a:spcBef>
              <a:buNone/>
            </a:pPr>
            <a:r>
              <a:rPr lang="de-DE" sz="2400" dirty="0"/>
              <a:t>	Rau, schwarz für den </a:t>
            </a:r>
          </a:p>
          <a:p>
            <a:pPr marL="0" indent="0">
              <a:lnSpc>
                <a:spcPct val="120000"/>
              </a:lnSpc>
              <a:spcBef>
                <a:spcPts val="1200"/>
              </a:spcBef>
              <a:buNone/>
            </a:pPr>
            <a:r>
              <a:rPr lang="de-DE" sz="2400" dirty="0"/>
              <a:t>	Wärmeübergang</a:t>
            </a:r>
          </a:p>
          <a:p>
            <a:pPr>
              <a:lnSpc>
                <a:spcPct val="120000"/>
              </a:lnSpc>
              <a:spcBef>
                <a:spcPts val="1200"/>
              </a:spcBef>
            </a:pPr>
            <a:r>
              <a:rPr lang="de-DE" sz="2400" dirty="0"/>
              <a:t>Energieversorgung</a:t>
            </a:r>
          </a:p>
          <a:p>
            <a:pPr marL="0" indent="0">
              <a:lnSpc>
                <a:spcPct val="120000"/>
              </a:lnSpc>
              <a:spcBef>
                <a:spcPts val="1200"/>
              </a:spcBef>
              <a:buNone/>
            </a:pPr>
            <a:r>
              <a:rPr lang="de-DE" sz="2400" dirty="0"/>
              <a:t>	Langsame Speicherung </a:t>
            </a:r>
          </a:p>
          <a:p>
            <a:pPr marL="0" indent="0">
              <a:lnSpc>
                <a:spcPct val="120000"/>
              </a:lnSpc>
              <a:spcBef>
                <a:spcPts val="1200"/>
              </a:spcBef>
              <a:buNone/>
            </a:pPr>
            <a:r>
              <a:rPr lang="de-DE" sz="2400" dirty="0"/>
              <a:t>	und schnelle Abgabe</a:t>
            </a:r>
          </a:p>
          <a:p>
            <a:pPr marL="0" indent="0">
              <a:buNone/>
            </a:pPr>
            <a:endParaRPr lang="de-DE" sz="2000"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731237" y="2267871"/>
            <a:ext cx="3960440" cy="2970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liennummernplatzhalter 4"/>
          <p:cNvSpPr>
            <a:spLocks noGrp="1"/>
          </p:cNvSpPr>
          <p:nvPr>
            <p:ph type="sldNum" sz="quarter" idx="12"/>
          </p:nvPr>
        </p:nvSpPr>
        <p:spPr/>
        <p:txBody>
          <a:bodyPr/>
          <a:lstStyle/>
          <a:p>
            <a:fld id="{C6839156-0AB0-4DF6-B272-47750D79F21E}" type="slidenum">
              <a:rPr lang="de-DE" smtClean="0"/>
              <a:t>64</a:t>
            </a:fld>
            <a:endParaRPr lang="de-DE"/>
          </a:p>
        </p:txBody>
      </p:sp>
    </p:spTree>
    <p:extLst>
      <p:ext uri="{BB962C8B-B14F-4D97-AF65-F5344CB8AC3E}">
        <p14:creationId xmlns:p14="http://schemas.microsoft.com/office/powerpoint/2010/main" val="22511062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332656"/>
            <a:ext cx="6491064" cy="706090"/>
          </a:xfrm>
        </p:spPr>
        <p:txBody>
          <a:bodyPr>
            <a:normAutofit fontScale="90000"/>
          </a:bodyPr>
          <a:lstStyle/>
          <a:p>
            <a:r>
              <a:rPr lang="de-DE" dirty="0"/>
              <a:t>Problem Fahrrad</a:t>
            </a:r>
          </a:p>
        </p:txBody>
      </p:sp>
      <p:sp>
        <p:nvSpPr>
          <p:cNvPr id="3" name="Inhaltsplatzhalter 2"/>
          <p:cNvSpPr>
            <a:spLocks noGrp="1"/>
          </p:cNvSpPr>
          <p:nvPr>
            <p:ph idx="1"/>
          </p:nvPr>
        </p:nvSpPr>
        <p:spPr/>
        <p:txBody>
          <a:bodyPr>
            <a:normAutofit fontScale="92500" lnSpcReduction="20000"/>
          </a:bodyPr>
          <a:lstStyle/>
          <a:p>
            <a:pPr>
              <a:lnSpc>
                <a:spcPct val="120000"/>
              </a:lnSpc>
              <a:spcBef>
                <a:spcPts val="1200"/>
              </a:spcBef>
            </a:pPr>
            <a:r>
              <a:rPr lang="de-DE" dirty="0"/>
              <a:t>Reifen müssen aufgepumpt werden</a:t>
            </a:r>
          </a:p>
          <a:p>
            <a:pPr>
              <a:lnSpc>
                <a:spcPct val="120000"/>
              </a:lnSpc>
              <a:spcBef>
                <a:spcPts val="1200"/>
              </a:spcBef>
            </a:pPr>
            <a:r>
              <a:rPr lang="de-DE" dirty="0"/>
              <a:t>Das Licht funktioniert nicht oder liegt daheim</a:t>
            </a:r>
          </a:p>
          <a:p>
            <a:pPr>
              <a:lnSpc>
                <a:spcPct val="120000"/>
              </a:lnSpc>
              <a:spcBef>
                <a:spcPts val="1200"/>
              </a:spcBef>
            </a:pPr>
            <a:r>
              <a:rPr lang="de-DE" dirty="0"/>
              <a:t>Sattelstangenlicht wird vom Fahrradkorb verdeckt</a:t>
            </a:r>
          </a:p>
          <a:p>
            <a:pPr>
              <a:lnSpc>
                <a:spcPct val="120000"/>
              </a:lnSpc>
              <a:spcBef>
                <a:spcPts val="1200"/>
              </a:spcBef>
            </a:pPr>
            <a:r>
              <a:rPr lang="de-DE" dirty="0"/>
              <a:t>Die Schaltung verschmutzt</a:t>
            </a:r>
          </a:p>
          <a:p>
            <a:pPr>
              <a:lnSpc>
                <a:spcPct val="120000"/>
              </a:lnSpc>
              <a:spcBef>
                <a:spcPts val="1200"/>
              </a:spcBef>
            </a:pPr>
            <a:r>
              <a:rPr lang="de-DE" dirty="0"/>
              <a:t>Zu viele Bowdenzüge</a:t>
            </a:r>
          </a:p>
          <a:p>
            <a:pPr>
              <a:lnSpc>
                <a:spcPct val="120000"/>
              </a:lnSpc>
              <a:spcBef>
                <a:spcPts val="1200"/>
              </a:spcBef>
            </a:pPr>
            <a:r>
              <a:rPr lang="de-DE" dirty="0"/>
              <a:t>Immer nur für eine Person</a:t>
            </a:r>
          </a:p>
          <a:p>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65</a:t>
            </a:fld>
            <a:endParaRPr lang="de-DE"/>
          </a:p>
        </p:txBody>
      </p:sp>
    </p:spTree>
    <p:extLst>
      <p:ext uri="{BB962C8B-B14F-4D97-AF65-F5344CB8AC3E}">
        <p14:creationId xmlns:p14="http://schemas.microsoft.com/office/powerpoint/2010/main" val="25340888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Problem Ampel</a:t>
            </a:r>
          </a:p>
        </p:txBody>
      </p:sp>
      <p:sp>
        <p:nvSpPr>
          <p:cNvPr id="3" name="Inhaltsplatzhalter 2"/>
          <p:cNvSpPr>
            <a:spLocks noGrp="1"/>
          </p:cNvSpPr>
          <p:nvPr>
            <p:ph idx="1"/>
          </p:nvPr>
        </p:nvSpPr>
        <p:spPr>
          <a:xfrm>
            <a:off x="457200" y="1600200"/>
            <a:ext cx="6491064" cy="4925144"/>
          </a:xfrm>
        </p:spPr>
        <p:txBody>
          <a:bodyPr>
            <a:normAutofit fontScale="92500" lnSpcReduction="20000"/>
          </a:bodyPr>
          <a:lstStyle/>
          <a:p>
            <a:pPr>
              <a:lnSpc>
                <a:spcPct val="120000"/>
              </a:lnSpc>
              <a:spcBef>
                <a:spcPts val="1200"/>
              </a:spcBef>
            </a:pPr>
            <a:r>
              <a:rPr lang="de-DE" dirty="0"/>
              <a:t>So viel Material für die Information fahren oder anhalten.</a:t>
            </a:r>
          </a:p>
          <a:p>
            <a:pPr>
              <a:lnSpc>
                <a:spcPct val="120000"/>
              </a:lnSpc>
              <a:spcBef>
                <a:spcPts val="1200"/>
              </a:spcBef>
            </a:pPr>
            <a:r>
              <a:rPr lang="de-DE" dirty="0"/>
              <a:t>OLED-Folie</a:t>
            </a:r>
          </a:p>
          <a:p>
            <a:pPr>
              <a:lnSpc>
                <a:spcPct val="120000"/>
              </a:lnSpc>
              <a:spcBef>
                <a:spcPts val="1200"/>
              </a:spcBef>
            </a:pPr>
            <a:r>
              <a:rPr lang="de-DE" dirty="0"/>
              <a:t>Sender für meinen</a:t>
            </a:r>
          </a:p>
          <a:p>
            <a:pPr marL="0" indent="0">
              <a:lnSpc>
                <a:spcPct val="120000"/>
              </a:lnSpc>
              <a:spcBef>
                <a:spcPts val="1200"/>
              </a:spcBef>
              <a:buNone/>
            </a:pPr>
            <a:r>
              <a:rPr lang="de-DE" dirty="0"/>
              <a:t>	Routenplaner für</a:t>
            </a:r>
          </a:p>
          <a:p>
            <a:pPr marL="0" indent="0">
              <a:lnSpc>
                <a:spcPct val="120000"/>
              </a:lnSpc>
              <a:spcBef>
                <a:spcPts val="1200"/>
              </a:spcBef>
              <a:buNone/>
            </a:pPr>
            <a:r>
              <a:rPr lang="de-DE" dirty="0"/>
              <a:t>	grüne Welle</a:t>
            </a:r>
          </a:p>
          <a:p>
            <a:pPr>
              <a:lnSpc>
                <a:spcPct val="120000"/>
              </a:lnSpc>
              <a:spcBef>
                <a:spcPts val="1200"/>
              </a:spcBef>
            </a:pPr>
            <a:r>
              <a:rPr lang="de-DE" dirty="0"/>
              <a:t>Empfänger, damit sie </a:t>
            </a:r>
          </a:p>
          <a:p>
            <a:pPr marL="0" indent="0">
              <a:lnSpc>
                <a:spcPct val="120000"/>
              </a:lnSpc>
              <a:spcBef>
                <a:spcPts val="1200"/>
              </a:spcBef>
              <a:buNone/>
            </a:pPr>
            <a:r>
              <a:rPr lang="de-DE" dirty="0"/>
              <a:t>	umschaltet, wenn ich komme</a:t>
            </a:r>
          </a:p>
        </p:txBody>
      </p:sp>
      <p:sp>
        <p:nvSpPr>
          <p:cNvPr id="4" name="Foliennummernplatzhalter 3"/>
          <p:cNvSpPr>
            <a:spLocks noGrp="1"/>
          </p:cNvSpPr>
          <p:nvPr>
            <p:ph type="sldNum" sz="quarter" idx="12"/>
          </p:nvPr>
        </p:nvSpPr>
        <p:spPr/>
        <p:txBody>
          <a:bodyPr/>
          <a:lstStyle/>
          <a:p>
            <a:fld id="{C6839156-0AB0-4DF6-B272-47750D79F21E}" type="slidenum">
              <a:rPr lang="de-DE" smtClean="0"/>
              <a:t>66</a:t>
            </a:fld>
            <a:endParaRPr lang="de-DE"/>
          </a:p>
        </p:txBody>
      </p:sp>
      <p:pic>
        <p:nvPicPr>
          <p:cNvPr id="3074" name="Picture 2" descr="C:\Transfer\IMG_07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510368" y="3024847"/>
            <a:ext cx="2527417" cy="189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4594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04664"/>
            <a:ext cx="6491064" cy="634082"/>
          </a:xfrm>
        </p:spPr>
        <p:txBody>
          <a:bodyPr>
            <a:noAutofit/>
          </a:bodyPr>
          <a:lstStyle/>
          <a:p>
            <a:r>
              <a:rPr lang="de-DE" sz="3600" dirty="0"/>
              <a:t>Problem Leuchte</a:t>
            </a:r>
          </a:p>
        </p:txBody>
      </p:sp>
      <p:sp>
        <p:nvSpPr>
          <p:cNvPr id="3" name="Inhaltsplatzhalter 2"/>
          <p:cNvSpPr>
            <a:spLocks noGrp="1"/>
          </p:cNvSpPr>
          <p:nvPr>
            <p:ph idx="1"/>
          </p:nvPr>
        </p:nvSpPr>
        <p:spPr>
          <a:xfrm>
            <a:off x="482600" y="1158776"/>
            <a:ext cx="6707088" cy="5489996"/>
          </a:xfrm>
        </p:spPr>
        <p:txBody>
          <a:bodyPr>
            <a:normAutofit/>
          </a:bodyPr>
          <a:lstStyle/>
          <a:p>
            <a:pPr marL="360363" indent="-360363">
              <a:lnSpc>
                <a:spcPct val="120000"/>
              </a:lnSpc>
              <a:spcBef>
                <a:spcPts val="1200"/>
              </a:spcBef>
              <a:buFont typeface="Wingdings" panose="05000000000000000000" pitchFamily="2" charset="2"/>
              <a:buChar char="Ø"/>
            </a:pPr>
            <a:r>
              <a:rPr lang="de-DE" sz="2200" dirty="0"/>
              <a:t>Glühlampen erzeugen aus der eingespeisten Energie nur etwa 5% Licht, die restlichen 95 % werden in Wärme umgewandelt. Bei aktuellen LED Lampen sieht es deutlich besser aus. Hier werden etwa 40 % der eingesetzten Energie in sichtbares Licht umgewandelt und nur </a:t>
            </a:r>
            <a:r>
              <a:rPr lang="de-DE" sz="2200" b="1" dirty="0"/>
              <a:t>60 %</a:t>
            </a:r>
            <a:r>
              <a:rPr lang="de-DE" sz="2200" dirty="0"/>
              <a:t> in </a:t>
            </a:r>
            <a:r>
              <a:rPr lang="de-DE" sz="2200" b="1" dirty="0">
                <a:hlinkClick r:id="rId2"/>
              </a:rPr>
              <a:t>Wärme</a:t>
            </a:r>
            <a:r>
              <a:rPr lang="de-DE" sz="2200" dirty="0"/>
              <a:t>.</a:t>
            </a:r>
          </a:p>
          <a:p>
            <a:pPr marL="360363" indent="-360363">
              <a:lnSpc>
                <a:spcPct val="120000"/>
              </a:lnSpc>
              <a:spcBef>
                <a:spcPts val="1200"/>
              </a:spcBef>
              <a:buFont typeface="Wingdings" panose="05000000000000000000" pitchFamily="2" charset="2"/>
              <a:buChar char="Ø"/>
            </a:pPr>
            <a:r>
              <a:rPr lang="de-DE" sz="2200" dirty="0"/>
              <a:t>Daher werden aufwändige </a:t>
            </a:r>
            <a:r>
              <a:rPr lang="de-DE" sz="2200" dirty="0">
                <a:hlinkClick r:id="rId3"/>
              </a:rPr>
              <a:t>Kühlkörper</a:t>
            </a:r>
            <a:endParaRPr lang="de-DE" sz="2200" dirty="0"/>
          </a:p>
          <a:p>
            <a:pPr marL="360363" indent="-360363">
              <a:lnSpc>
                <a:spcPct val="120000"/>
              </a:lnSpc>
              <a:spcBef>
                <a:spcPts val="1200"/>
              </a:spcBef>
              <a:buNone/>
            </a:pPr>
            <a:r>
              <a:rPr lang="de-DE" sz="2200" dirty="0"/>
              <a:t>	angeboten, die die Wärme abführen.</a:t>
            </a:r>
          </a:p>
          <a:p>
            <a:pPr marL="360363" indent="-360363">
              <a:lnSpc>
                <a:spcPct val="120000"/>
              </a:lnSpc>
              <a:spcBef>
                <a:spcPts val="1200"/>
              </a:spcBef>
              <a:buFont typeface="Wingdings" panose="05000000000000000000" pitchFamily="2" charset="2"/>
              <a:buChar char="Ø"/>
            </a:pPr>
            <a:r>
              <a:rPr lang="de-DE" sz="2200" dirty="0"/>
              <a:t>Können wir diese Wärme nutzen?</a:t>
            </a:r>
          </a:p>
          <a:p>
            <a:pPr marL="360363" indent="-360363">
              <a:lnSpc>
                <a:spcPct val="120000"/>
              </a:lnSpc>
              <a:spcBef>
                <a:spcPts val="1200"/>
              </a:spcBef>
              <a:buFont typeface="Wingdings" panose="05000000000000000000" pitchFamily="2" charset="2"/>
              <a:buChar char="Ø"/>
            </a:pPr>
            <a:r>
              <a:rPr lang="de-DE" sz="2200" dirty="0"/>
              <a:t>Und vielleicht sogar </a:t>
            </a:r>
          </a:p>
          <a:p>
            <a:pPr marL="360363" indent="-360363">
              <a:lnSpc>
                <a:spcPct val="120000"/>
              </a:lnSpc>
              <a:spcBef>
                <a:spcPts val="1200"/>
              </a:spcBef>
              <a:buNone/>
            </a:pPr>
            <a:r>
              <a:rPr lang="de-DE" sz="2200" dirty="0"/>
              <a:t>	in Energie umwandeln?</a:t>
            </a:r>
          </a:p>
        </p:txBody>
      </p:sp>
      <p:sp>
        <p:nvSpPr>
          <p:cNvPr id="4" name="Foliennummernplatzhalter 3"/>
          <p:cNvSpPr>
            <a:spLocks noGrp="1"/>
          </p:cNvSpPr>
          <p:nvPr>
            <p:ph type="sldNum" sz="quarter" idx="12"/>
          </p:nvPr>
        </p:nvSpPr>
        <p:spPr/>
        <p:txBody>
          <a:bodyPr/>
          <a:lstStyle/>
          <a:p>
            <a:fld id="{C6839156-0AB0-4DF6-B272-47750D79F21E}" type="slidenum">
              <a:rPr lang="de-DE" smtClean="0"/>
              <a:t>67</a:t>
            </a:fld>
            <a:endParaRPr lang="de-DE"/>
          </a:p>
        </p:txBody>
      </p:sp>
      <p:pic>
        <p:nvPicPr>
          <p:cNvPr id="2050" name="Picture 2" descr="C:\Users\kcast\OneDrive\Desktop\led_kuehlkoerper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5184" y="4064000"/>
            <a:ext cx="2584772" cy="258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6423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76672"/>
            <a:ext cx="6491064" cy="648072"/>
          </a:xfrm>
        </p:spPr>
        <p:txBody>
          <a:bodyPr>
            <a:normAutofit fontScale="90000"/>
          </a:bodyPr>
          <a:lstStyle/>
          <a:p>
            <a:r>
              <a:rPr lang="de-DE" dirty="0"/>
              <a:t>Problem Massagestab</a:t>
            </a:r>
          </a:p>
        </p:txBody>
      </p:sp>
      <p:sp>
        <p:nvSpPr>
          <p:cNvPr id="3" name="Inhaltsplatzhalter 2"/>
          <p:cNvSpPr>
            <a:spLocks noGrp="1"/>
          </p:cNvSpPr>
          <p:nvPr>
            <p:ph idx="1"/>
          </p:nvPr>
        </p:nvSpPr>
        <p:spPr>
          <a:xfrm>
            <a:off x="457200" y="1340768"/>
            <a:ext cx="6491064" cy="4896544"/>
          </a:xfrm>
        </p:spPr>
        <p:txBody>
          <a:bodyPr>
            <a:normAutofit/>
          </a:bodyPr>
          <a:lstStyle/>
          <a:p>
            <a:pPr marL="0" indent="0">
              <a:lnSpc>
                <a:spcPct val="120000"/>
              </a:lnSpc>
              <a:spcBef>
                <a:spcPts val="1200"/>
              </a:spcBef>
              <a:buNone/>
            </a:pPr>
            <a:r>
              <a:rPr lang="de-DE" dirty="0"/>
              <a:t>Wenig beachtet, aber viel </a:t>
            </a:r>
            <a:r>
              <a:rPr lang="de-DE" dirty="0">
                <a:hlinkClick r:id="rId2"/>
              </a:rPr>
              <a:t>verkauft</a:t>
            </a:r>
            <a:r>
              <a:rPr lang="de-DE" dirty="0"/>
              <a:t>.</a:t>
            </a:r>
          </a:p>
          <a:p>
            <a:pPr marL="0" indent="444500" defTabSz="901700">
              <a:lnSpc>
                <a:spcPct val="120000"/>
              </a:lnSpc>
              <a:spcBef>
                <a:spcPts val="1200"/>
              </a:spcBef>
              <a:buFont typeface="Wingdings" panose="05000000000000000000" pitchFamily="2" charset="2"/>
              <a:buChar char="Ø"/>
            </a:pPr>
            <a:r>
              <a:rPr lang="de-DE" dirty="0"/>
              <a:t>Freiheitsgrade:</a:t>
            </a:r>
          </a:p>
          <a:p>
            <a:pPr marL="0" indent="444500" defTabSz="444500">
              <a:lnSpc>
                <a:spcPct val="120000"/>
              </a:lnSpc>
              <a:spcBef>
                <a:spcPts val="1200"/>
              </a:spcBef>
              <a:buNone/>
            </a:pPr>
            <a:r>
              <a:rPr lang="de-DE" dirty="0"/>
              <a:t>Frequenz, Amplitude, Bewegung 	über der Fläche (Welle)</a:t>
            </a:r>
          </a:p>
          <a:p>
            <a:pPr marL="0" indent="444500" defTabSz="901700">
              <a:lnSpc>
                <a:spcPct val="120000"/>
              </a:lnSpc>
              <a:spcBef>
                <a:spcPts val="1200"/>
              </a:spcBef>
              <a:buFont typeface="Wingdings" panose="05000000000000000000" pitchFamily="2" charset="2"/>
              <a:buChar char="Ø"/>
            </a:pPr>
            <a:r>
              <a:rPr lang="de-DE" dirty="0"/>
              <a:t>Steuerung </a:t>
            </a:r>
          </a:p>
          <a:p>
            <a:pPr marL="0" indent="444500" defTabSz="901700">
              <a:lnSpc>
                <a:spcPct val="120000"/>
              </a:lnSpc>
              <a:spcBef>
                <a:spcPts val="1200"/>
              </a:spcBef>
              <a:buNone/>
              <a:tabLst>
                <a:tab pos="444500" algn="l"/>
              </a:tabLst>
            </a:pPr>
            <a:r>
              <a:rPr lang="de-DE" dirty="0"/>
              <a:t>über Mobiltelefon</a:t>
            </a:r>
          </a:p>
        </p:txBody>
      </p:sp>
      <p:sp>
        <p:nvSpPr>
          <p:cNvPr id="4" name="Foliennummernplatzhalter 3"/>
          <p:cNvSpPr>
            <a:spLocks noGrp="1"/>
          </p:cNvSpPr>
          <p:nvPr>
            <p:ph type="sldNum" sz="quarter" idx="12"/>
          </p:nvPr>
        </p:nvSpPr>
        <p:spPr/>
        <p:txBody>
          <a:bodyPr/>
          <a:lstStyle/>
          <a:p>
            <a:fld id="{C6839156-0AB0-4DF6-B272-47750D79F21E}" type="slidenum">
              <a:rPr lang="de-DE" smtClean="0"/>
              <a:t>68</a:t>
            </a:fld>
            <a:endParaRPr lang="de-DE"/>
          </a:p>
        </p:txBody>
      </p:sp>
      <p:pic>
        <p:nvPicPr>
          <p:cNvPr id="3074" name="Picture 2" descr="C:\Users\kcast\OneDrive\Desktop\61L0ShODGSL._AC_SL15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354" y="4293096"/>
            <a:ext cx="2257088" cy="1879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562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548680"/>
            <a:ext cx="6491064" cy="576064"/>
          </a:xfrm>
        </p:spPr>
        <p:txBody>
          <a:bodyPr>
            <a:normAutofit fontScale="90000"/>
          </a:bodyPr>
          <a:lstStyle/>
          <a:p>
            <a:r>
              <a:rPr lang="de-DE" dirty="0"/>
              <a:t>Problem Töpfe</a:t>
            </a:r>
          </a:p>
        </p:txBody>
      </p:sp>
      <p:sp>
        <p:nvSpPr>
          <p:cNvPr id="3" name="Inhaltsplatzhalter 2"/>
          <p:cNvSpPr>
            <a:spLocks noGrp="1"/>
          </p:cNvSpPr>
          <p:nvPr>
            <p:ph idx="1"/>
          </p:nvPr>
        </p:nvSpPr>
        <p:spPr>
          <a:xfrm>
            <a:off x="530280" y="1511300"/>
            <a:ext cx="6491064" cy="4525963"/>
          </a:xfrm>
        </p:spPr>
        <p:txBody>
          <a:bodyPr/>
          <a:lstStyle/>
          <a:p>
            <a:pPr>
              <a:lnSpc>
                <a:spcPct val="120000"/>
              </a:lnSpc>
              <a:spcBef>
                <a:spcPts val="1200"/>
              </a:spcBef>
            </a:pPr>
            <a:r>
              <a:rPr lang="de-DE" dirty="0"/>
              <a:t>So viele Töpfe</a:t>
            </a:r>
          </a:p>
          <a:p>
            <a:pPr>
              <a:lnSpc>
                <a:spcPct val="120000"/>
              </a:lnSpc>
              <a:spcBef>
                <a:spcPts val="1200"/>
              </a:spcBef>
            </a:pPr>
            <a:r>
              <a:rPr lang="de-DE" dirty="0"/>
              <a:t>Nicht stapelbar</a:t>
            </a:r>
          </a:p>
          <a:p>
            <a:pPr>
              <a:lnSpc>
                <a:spcPct val="120000"/>
              </a:lnSpc>
              <a:spcBef>
                <a:spcPts val="1200"/>
              </a:spcBef>
            </a:pPr>
            <a:r>
              <a:rPr lang="de-DE" dirty="0"/>
              <a:t>Alle ähnlich</a:t>
            </a:r>
          </a:p>
        </p:txBody>
      </p:sp>
      <p:sp>
        <p:nvSpPr>
          <p:cNvPr id="4" name="Foliennummernplatzhalter 3"/>
          <p:cNvSpPr>
            <a:spLocks noGrp="1"/>
          </p:cNvSpPr>
          <p:nvPr>
            <p:ph type="sldNum" sz="quarter" idx="12"/>
          </p:nvPr>
        </p:nvSpPr>
        <p:spPr/>
        <p:txBody>
          <a:bodyPr/>
          <a:lstStyle/>
          <a:p>
            <a:fld id="{C6839156-0AB0-4DF6-B272-47750D79F21E}" type="slidenum">
              <a:rPr lang="de-DE" smtClean="0"/>
              <a:t>69</a:t>
            </a:fld>
            <a:endParaRPr lang="de-DE"/>
          </a:p>
        </p:txBody>
      </p:sp>
      <p:pic>
        <p:nvPicPr>
          <p:cNvPr id="2050" name="Picture 2" descr="C:\Transfer\IMG_080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483" b="14562"/>
          <a:stretch/>
        </p:blipFill>
        <p:spPr bwMode="auto">
          <a:xfrm>
            <a:off x="2413000" y="3908811"/>
            <a:ext cx="4608344" cy="2383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300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491064" cy="792088"/>
          </a:xfrm>
        </p:spPr>
        <p:txBody>
          <a:bodyPr>
            <a:normAutofit/>
          </a:bodyPr>
          <a:lstStyle/>
          <a:p>
            <a:r>
              <a:rPr lang="de-DE" sz="4000" dirty="0"/>
              <a:t>Vorlesungsstruktur</a:t>
            </a:r>
          </a:p>
        </p:txBody>
      </p:sp>
      <p:sp>
        <p:nvSpPr>
          <p:cNvPr id="3" name="Inhaltsplatzhalter 2"/>
          <p:cNvSpPr>
            <a:spLocks noGrp="1"/>
          </p:cNvSpPr>
          <p:nvPr>
            <p:ph idx="1"/>
          </p:nvPr>
        </p:nvSpPr>
        <p:spPr>
          <a:xfrm>
            <a:off x="457200" y="1340768"/>
            <a:ext cx="6743700" cy="5364832"/>
          </a:xfrm>
        </p:spPr>
        <p:txBody>
          <a:bodyPr>
            <a:normAutofit fontScale="40000" lnSpcReduction="20000"/>
          </a:bodyPr>
          <a:lstStyle/>
          <a:p>
            <a:pPr marL="0" indent="0">
              <a:buNone/>
              <a:tabLst>
                <a:tab pos="3492500" algn="l"/>
              </a:tabLst>
            </a:pPr>
            <a:r>
              <a:rPr lang="de-DE" sz="5500" dirty="0"/>
              <a:t>Thema	Übung</a:t>
            </a:r>
          </a:p>
          <a:p>
            <a:pPr marL="0" indent="0">
              <a:buNone/>
              <a:tabLst>
                <a:tab pos="3492500" algn="l"/>
              </a:tabLst>
            </a:pPr>
            <a:r>
              <a:rPr lang="de-DE" sz="5500" dirty="0">
                <a:hlinkClick r:id="" action="ppaction://noaction"/>
              </a:rPr>
              <a:t>Zusammenarbeit</a:t>
            </a:r>
            <a:r>
              <a:rPr lang="de-DE" sz="5500" dirty="0"/>
              <a:t>	Zusammenarbeitsvertrag </a:t>
            </a:r>
            <a:br>
              <a:rPr lang="de-DE" sz="5500" dirty="0"/>
            </a:br>
            <a:r>
              <a:rPr lang="de-DE" sz="5500" dirty="0"/>
              <a:t> </a:t>
            </a:r>
          </a:p>
          <a:p>
            <a:pPr marL="0" indent="0">
              <a:buNone/>
              <a:tabLst>
                <a:tab pos="3492500" algn="l"/>
              </a:tabLst>
            </a:pPr>
            <a:r>
              <a:rPr lang="de-DE" sz="5500" dirty="0">
                <a:hlinkClick r:id="rId2" action="ppaction://hlinksldjump"/>
              </a:rPr>
              <a:t>Motivation zum Erfinden</a:t>
            </a:r>
            <a:r>
              <a:rPr lang="de-DE" sz="5500" dirty="0"/>
              <a:t>	eine Idee finden</a:t>
            </a:r>
          </a:p>
          <a:p>
            <a:pPr marL="0" indent="0">
              <a:buNone/>
              <a:tabLst>
                <a:tab pos="3492500" algn="l"/>
              </a:tabLst>
            </a:pPr>
            <a:r>
              <a:rPr lang="de-DE" sz="5500" dirty="0"/>
              <a:t> </a:t>
            </a:r>
          </a:p>
          <a:p>
            <a:pPr marL="0" indent="0">
              <a:buNone/>
              <a:tabLst>
                <a:tab pos="3492500" algn="l"/>
              </a:tabLst>
            </a:pPr>
            <a:r>
              <a:rPr lang="de-DE" sz="5500" dirty="0">
                <a:hlinkClick r:id="rId3" action="ppaction://hlinksldjump"/>
              </a:rPr>
              <a:t>Strukturierung  der Erfindung</a:t>
            </a:r>
            <a:r>
              <a:rPr lang="de-DE" sz="5500" dirty="0"/>
              <a:t>	Schutzrecht hinterlegen </a:t>
            </a:r>
          </a:p>
          <a:p>
            <a:pPr marL="0" indent="0">
              <a:buNone/>
              <a:tabLst>
                <a:tab pos="3492500" algn="l"/>
              </a:tabLst>
            </a:pPr>
            <a:r>
              <a:rPr lang="de-DE" sz="5500" dirty="0"/>
              <a:t> </a:t>
            </a:r>
          </a:p>
          <a:p>
            <a:pPr marL="0" indent="0">
              <a:buNone/>
              <a:tabLst>
                <a:tab pos="3492500" algn="l"/>
              </a:tabLst>
            </a:pPr>
            <a:r>
              <a:rPr lang="de-DE" sz="5500" dirty="0">
                <a:hlinkClick r:id="rId4" action="ppaction://hlinksldjump"/>
              </a:rPr>
              <a:t>Recherchestrategien</a:t>
            </a:r>
            <a:r>
              <a:rPr lang="de-DE" sz="5500" dirty="0"/>
              <a:t>	eigene Idee recherchieren</a:t>
            </a:r>
          </a:p>
          <a:p>
            <a:pPr marL="0" indent="0">
              <a:buNone/>
              <a:tabLst>
                <a:tab pos="3492500" algn="l"/>
              </a:tabLst>
            </a:pPr>
            <a:endParaRPr lang="de-DE" sz="5500" dirty="0"/>
          </a:p>
          <a:p>
            <a:pPr marL="0" indent="0">
              <a:buNone/>
              <a:tabLst>
                <a:tab pos="3492500" algn="l"/>
              </a:tabLst>
            </a:pPr>
            <a:r>
              <a:rPr lang="de-DE" sz="5500" dirty="0">
                <a:hlinkClick r:id="rId5" action="ppaction://hlinksldjump"/>
              </a:rPr>
              <a:t>Schutz von Erfindungen</a:t>
            </a:r>
            <a:r>
              <a:rPr lang="de-DE" sz="5500" dirty="0"/>
              <a:t>	Patentanmeldung 		formulieren</a:t>
            </a:r>
          </a:p>
          <a:p>
            <a:pPr marL="0" indent="0">
              <a:buNone/>
              <a:tabLst>
                <a:tab pos="3492500" algn="l"/>
              </a:tabLst>
            </a:pPr>
            <a:endParaRPr lang="de-DE" sz="5500" dirty="0"/>
          </a:p>
          <a:p>
            <a:pPr marL="0" indent="0">
              <a:buNone/>
              <a:tabLst>
                <a:tab pos="3492500" algn="l"/>
              </a:tabLst>
            </a:pPr>
            <a:r>
              <a:rPr lang="de-DE" sz="5500" dirty="0">
                <a:hlinkClick r:id="rId6" action="ppaction://hlinksldjump"/>
              </a:rPr>
              <a:t>Anmeldeverfahren</a:t>
            </a:r>
            <a:r>
              <a:rPr lang="de-DE" sz="5500" dirty="0"/>
              <a:t>	Patentanmeldung 		einreichen</a:t>
            </a:r>
          </a:p>
          <a:p>
            <a:pPr marL="0" indent="0">
              <a:buNone/>
              <a:tabLst>
                <a:tab pos="3492500" algn="l"/>
              </a:tabLst>
            </a:pPr>
            <a:endParaRPr lang="de-DE" sz="5500" dirty="0"/>
          </a:p>
          <a:p>
            <a:pPr marL="0" indent="0">
              <a:buNone/>
              <a:tabLst>
                <a:tab pos="3492500" algn="l"/>
              </a:tabLst>
            </a:pPr>
            <a:r>
              <a:rPr lang="de-DE" sz="5500" dirty="0">
                <a:hlinkClick r:id="rId7" action="ppaction://hlinksldjump"/>
              </a:rPr>
              <a:t>Vermarktung</a:t>
            </a:r>
            <a:r>
              <a:rPr lang="de-DE" sz="5500" dirty="0"/>
              <a:t>	Pitch und Anschreiben</a:t>
            </a:r>
          </a:p>
          <a:p>
            <a:pPr marL="0" indent="0">
              <a:buNone/>
              <a:tabLst>
                <a:tab pos="3492500" algn="l"/>
              </a:tabLst>
            </a:pPr>
            <a:endParaRPr lang="de-DE" sz="4300" dirty="0"/>
          </a:p>
          <a:p>
            <a:pPr marL="0" indent="0">
              <a:buNone/>
              <a:tabLst>
                <a:tab pos="3492500" algn="l"/>
              </a:tabLst>
            </a:pPr>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7</a:t>
            </a:fld>
            <a:endParaRPr lang="de-DE"/>
          </a:p>
        </p:txBody>
      </p:sp>
    </p:spTree>
    <p:extLst>
      <p:ext uri="{BB962C8B-B14F-4D97-AF65-F5344CB8AC3E}">
        <p14:creationId xmlns:p14="http://schemas.microsoft.com/office/powerpoint/2010/main" val="8378501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76672"/>
            <a:ext cx="6491064" cy="576064"/>
          </a:xfrm>
        </p:spPr>
        <p:txBody>
          <a:bodyPr>
            <a:normAutofit fontScale="90000"/>
          </a:bodyPr>
          <a:lstStyle/>
          <a:p>
            <a:r>
              <a:rPr lang="de-DE" dirty="0"/>
              <a:t>Problem Matratze</a:t>
            </a:r>
          </a:p>
        </p:txBody>
      </p:sp>
      <p:sp>
        <p:nvSpPr>
          <p:cNvPr id="3" name="Inhaltsplatzhalter 2"/>
          <p:cNvSpPr>
            <a:spLocks noGrp="1"/>
          </p:cNvSpPr>
          <p:nvPr>
            <p:ph idx="1"/>
          </p:nvPr>
        </p:nvSpPr>
        <p:spPr/>
        <p:txBody>
          <a:bodyPr>
            <a:normAutofit lnSpcReduction="10000"/>
          </a:bodyPr>
          <a:lstStyle/>
          <a:p>
            <a:pPr>
              <a:lnSpc>
                <a:spcPct val="120000"/>
              </a:lnSpc>
              <a:spcBef>
                <a:spcPts val="1200"/>
              </a:spcBef>
              <a:buFont typeface="Wingdings" panose="05000000000000000000" pitchFamily="2" charset="2"/>
              <a:buChar char="Ø"/>
            </a:pPr>
            <a:r>
              <a:rPr lang="de-DE" dirty="0"/>
              <a:t>Braucht fast jeder.</a:t>
            </a:r>
          </a:p>
          <a:p>
            <a:pPr>
              <a:lnSpc>
                <a:spcPct val="120000"/>
              </a:lnSpc>
              <a:spcBef>
                <a:spcPts val="1200"/>
              </a:spcBef>
              <a:buFont typeface="Wingdings" panose="05000000000000000000" pitchFamily="2" charset="2"/>
              <a:buChar char="Ø"/>
            </a:pPr>
            <a:r>
              <a:rPr lang="de-DE" dirty="0"/>
              <a:t>Ist schwer und sperrig.</a:t>
            </a:r>
          </a:p>
          <a:p>
            <a:pPr>
              <a:lnSpc>
                <a:spcPct val="120000"/>
              </a:lnSpc>
              <a:spcBef>
                <a:spcPts val="1200"/>
              </a:spcBef>
              <a:buFont typeface="Wingdings" panose="05000000000000000000" pitchFamily="2" charset="2"/>
              <a:buChar char="Ø"/>
            </a:pPr>
            <a:r>
              <a:rPr lang="de-DE" dirty="0"/>
              <a:t>Sollte alle 10 Jahre ersetzt werden.</a:t>
            </a:r>
          </a:p>
          <a:p>
            <a:pPr>
              <a:lnSpc>
                <a:spcPct val="120000"/>
              </a:lnSpc>
              <a:spcBef>
                <a:spcPts val="1200"/>
              </a:spcBef>
              <a:buFont typeface="Wingdings" panose="05000000000000000000" pitchFamily="2" charset="2"/>
              <a:buChar char="Ø"/>
            </a:pPr>
            <a:r>
              <a:rPr lang="de-DE" dirty="0"/>
              <a:t>Braucht viel Rohstoff für die Herstellung und ist schwer zu entsorgen</a:t>
            </a:r>
          </a:p>
          <a:p>
            <a:pPr>
              <a:lnSpc>
                <a:spcPct val="120000"/>
              </a:lnSpc>
              <a:spcBef>
                <a:spcPts val="1200"/>
              </a:spcBef>
              <a:buFont typeface="Wingdings" panose="05000000000000000000" pitchFamily="2" charset="2"/>
              <a:buChar char="Ø"/>
            </a:pPr>
            <a:r>
              <a:rPr lang="de-DE" dirty="0"/>
              <a:t>Bett ohne </a:t>
            </a:r>
            <a:r>
              <a:rPr lang="de-DE" dirty="0">
                <a:hlinkClick r:id="rId2"/>
              </a:rPr>
              <a:t>Matratze</a:t>
            </a:r>
            <a:endParaRPr lang="de-DE" dirty="0"/>
          </a:p>
          <a:p>
            <a:endParaRPr lang="de-DE" dirty="0"/>
          </a:p>
        </p:txBody>
      </p:sp>
      <p:sp>
        <p:nvSpPr>
          <p:cNvPr id="4" name="Foliennummernplatzhalter 3"/>
          <p:cNvSpPr>
            <a:spLocks noGrp="1"/>
          </p:cNvSpPr>
          <p:nvPr>
            <p:ph type="sldNum" sz="quarter" idx="12"/>
          </p:nvPr>
        </p:nvSpPr>
        <p:spPr/>
        <p:txBody>
          <a:bodyPr/>
          <a:lstStyle/>
          <a:p>
            <a:fld id="{C6839156-0AB0-4DF6-B272-47750D79F21E}" type="slidenum">
              <a:rPr lang="de-DE" smtClean="0"/>
              <a:t>70</a:t>
            </a:fld>
            <a:endParaRPr lang="de-DE"/>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4293096"/>
            <a:ext cx="3435107" cy="177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82246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76672"/>
            <a:ext cx="6491064" cy="648072"/>
          </a:xfrm>
        </p:spPr>
        <p:txBody>
          <a:bodyPr>
            <a:normAutofit/>
          </a:bodyPr>
          <a:lstStyle/>
          <a:p>
            <a:r>
              <a:rPr lang="de-DE" sz="3600" dirty="0"/>
              <a:t>Problem Bettdecke</a:t>
            </a:r>
          </a:p>
        </p:txBody>
      </p:sp>
      <p:sp>
        <p:nvSpPr>
          <p:cNvPr id="3" name="Inhaltsplatzhalter 2"/>
          <p:cNvSpPr>
            <a:spLocks noGrp="1"/>
          </p:cNvSpPr>
          <p:nvPr>
            <p:ph idx="1"/>
          </p:nvPr>
        </p:nvSpPr>
        <p:spPr>
          <a:xfrm>
            <a:off x="457200" y="1358900"/>
            <a:ext cx="6491064" cy="5257800"/>
          </a:xfrm>
        </p:spPr>
        <p:txBody>
          <a:bodyPr>
            <a:normAutofit fontScale="62500" lnSpcReduction="20000"/>
          </a:bodyPr>
          <a:lstStyle/>
          <a:p>
            <a:pPr>
              <a:lnSpc>
                <a:spcPct val="140000"/>
              </a:lnSpc>
              <a:spcBef>
                <a:spcPts val="1200"/>
              </a:spcBef>
              <a:buFont typeface="Wingdings" panose="05000000000000000000" pitchFamily="2" charset="2"/>
              <a:buChar char="Ø"/>
            </a:pPr>
            <a:r>
              <a:rPr lang="de-DE" sz="4000" dirty="0"/>
              <a:t>Muss häufig gewaschen werden</a:t>
            </a:r>
          </a:p>
          <a:p>
            <a:pPr>
              <a:lnSpc>
                <a:spcPct val="140000"/>
              </a:lnSpc>
              <a:spcBef>
                <a:spcPts val="1200"/>
              </a:spcBef>
              <a:buFont typeface="Wingdings" panose="05000000000000000000" pitchFamily="2" charset="2"/>
              <a:buChar char="Ø"/>
            </a:pPr>
            <a:r>
              <a:rPr lang="de-DE" sz="4000" dirty="0"/>
              <a:t>Ist zu dick oder zu dünn</a:t>
            </a:r>
          </a:p>
          <a:p>
            <a:pPr>
              <a:lnSpc>
                <a:spcPct val="140000"/>
              </a:lnSpc>
              <a:spcBef>
                <a:spcPts val="1200"/>
              </a:spcBef>
              <a:buFont typeface="Wingdings" panose="05000000000000000000" pitchFamily="2" charset="2"/>
              <a:buChar char="Ø"/>
            </a:pPr>
            <a:r>
              <a:rPr lang="de-DE" sz="4000" dirty="0"/>
              <a:t>Gemeinsame Decke oder zwei Decken</a:t>
            </a:r>
          </a:p>
          <a:p>
            <a:pPr>
              <a:lnSpc>
                <a:spcPct val="140000"/>
              </a:lnSpc>
              <a:spcBef>
                <a:spcPts val="1200"/>
              </a:spcBef>
              <a:buFont typeface="Wingdings" panose="05000000000000000000" pitchFamily="2" charset="2"/>
              <a:buChar char="Ø"/>
            </a:pPr>
            <a:r>
              <a:rPr lang="de-DE" sz="4000" dirty="0"/>
              <a:t>Lösungsansatz</a:t>
            </a:r>
          </a:p>
          <a:p>
            <a:pPr marL="628650" indent="-268288">
              <a:lnSpc>
                <a:spcPct val="140000"/>
              </a:lnSpc>
              <a:spcBef>
                <a:spcPts val="1200"/>
              </a:spcBef>
            </a:pPr>
            <a:r>
              <a:rPr lang="de-DE" sz="4000" dirty="0"/>
              <a:t>temperierter,</a:t>
            </a:r>
          </a:p>
          <a:p>
            <a:pPr marL="628650" indent="-268288">
              <a:lnSpc>
                <a:spcPct val="140000"/>
              </a:lnSpc>
              <a:spcBef>
                <a:spcPts val="1200"/>
              </a:spcBef>
            </a:pPr>
            <a:r>
              <a:rPr lang="de-DE" sz="4000" dirty="0"/>
              <a:t>gelüfteter,</a:t>
            </a:r>
          </a:p>
          <a:p>
            <a:pPr marL="628650" indent="-268288">
              <a:lnSpc>
                <a:spcPct val="140000"/>
              </a:lnSpc>
              <a:spcBef>
                <a:spcPts val="1200"/>
              </a:spcBef>
            </a:pPr>
            <a:r>
              <a:rPr lang="de-DE" sz="4000" dirty="0"/>
              <a:t>umschlossener </a:t>
            </a:r>
          </a:p>
          <a:p>
            <a:pPr marL="360363" indent="0">
              <a:lnSpc>
                <a:spcPct val="140000"/>
              </a:lnSpc>
              <a:spcBef>
                <a:spcPts val="1200"/>
              </a:spcBef>
              <a:buNone/>
            </a:pPr>
            <a:r>
              <a:rPr lang="de-DE" sz="4000" dirty="0"/>
              <a:t>Raum über der Matratze</a:t>
            </a:r>
            <a:endParaRPr lang="de-DE" dirty="0"/>
          </a:p>
          <a:p>
            <a:pPr marL="0" indent="0">
              <a:buNone/>
            </a:pPr>
            <a:r>
              <a:rPr lang="de-DE" dirty="0"/>
              <a:t>	</a:t>
            </a:r>
          </a:p>
        </p:txBody>
      </p:sp>
      <p:sp>
        <p:nvSpPr>
          <p:cNvPr id="4" name="Foliennummernplatzhalter 3"/>
          <p:cNvSpPr>
            <a:spLocks noGrp="1"/>
          </p:cNvSpPr>
          <p:nvPr>
            <p:ph type="sldNum" sz="quarter" idx="12"/>
          </p:nvPr>
        </p:nvSpPr>
        <p:spPr/>
        <p:txBody>
          <a:bodyPr/>
          <a:lstStyle/>
          <a:p>
            <a:fld id="{C6839156-0AB0-4DF6-B272-47750D79F21E}" type="slidenum">
              <a:rPr lang="de-DE" smtClean="0"/>
              <a:t>71</a:t>
            </a:fld>
            <a:endParaRPr lang="de-DE"/>
          </a:p>
        </p:txBody>
      </p:sp>
      <p:pic>
        <p:nvPicPr>
          <p:cNvPr id="3074" name="Picture 2" descr="C:\Users\kcast\OneDrive\Desktop\71QM7+zfo4L._AC_SX466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816" y="3284862"/>
            <a:ext cx="2550493" cy="255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737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842962"/>
          </a:xfrm>
        </p:spPr>
        <p:txBody>
          <a:bodyPr>
            <a:normAutofit/>
          </a:bodyPr>
          <a:lstStyle/>
          <a:p>
            <a:r>
              <a:rPr lang="de-DE" sz="3600" dirty="0"/>
              <a:t>Ohne-Fragen</a:t>
            </a:r>
          </a:p>
        </p:txBody>
      </p:sp>
      <p:sp>
        <p:nvSpPr>
          <p:cNvPr id="3" name="Inhaltsplatzhalter 2"/>
          <p:cNvSpPr>
            <a:spLocks noGrp="1"/>
          </p:cNvSpPr>
          <p:nvPr>
            <p:ph idx="1"/>
          </p:nvPr>
        </p:nvSpPr>
        <p:spPr>
          <a:xfrm>
            <a:off x="482600" y="1206500"/>
            <a:ext cx="6491064" cy="5384800"/>
          </a:xfrm>
        </p:spPr>
        <p:txBody>
          <a:bodyPr>
            <a:normAutofit fontScale="85000" lnSpcReduction="20000"/>
          </a:bodyPr>
          <a:lstStyle/>
          <a:p>
            <a:pPr>
              <a:lnSpc>
                <a:spcPct val="130000"/>
              </a:lnSpc>
              <a:spcBef>
                <a:spcPts val="1200"/>
              </a:spcBef>
            </a:pPr>
            <a:r>
              <a:rPr lang="de-DE" dirty="0"/>
              <a:t>Türe </a:t>
            </a:r>
            <a:r>
              <a:rPr lang="de-DE" i="1" dirty="0"/>
              <a:t>ohne</a:t>
            </a:r>
            <a:r>
              <a:rPr lang="de-DE" dirty="0"/>
              <a:t> Türgriff</a:t>
            </a:r>
          </a:p>
          <a:p>
            <a:pPr>
              <a:lnSpc>
                <a:spcPct val="130000"/>
              </a:lnSpc>
              <a:spcBef>
                <a:spcPts val="1200"/>
              </a:spcBef>
            </a:pPr>
            <a:r>
              <a:rPr lang="de-DE" dirty="0"/>
              <a:t>Haus </a:t>
            </a:r>
            <a:r>
              <a:rPr lang="de-DE" i="1" dirty="0"/>
              <a:t>ohne</a:t>
            </a:r>
            <a:r>
              <a:rPr lang="de-DE" dirty="0"/>
              <a:t> Zaun</a:t>
            </a:r>
          </a:p>
          <a:p>
            <a:pPr>
              <a:lnSpc>
                <a:spcPct val="130000"/>
              </a:lnSpc>
              <a:spcBef>
                <a:spcPts val="1200"/>
              </a:spcBef>
            </a:pPr>
            <a:r>
              <a:rPr lang="de-DE" dirty="0"/>
              <a:t>Einkaufswagen </a:t>
            </a:r>
            <a:r>
              <a:rPr lang="de-DE" i="1" dirty="0"/>
              <a:t>ohne</a:t>
            </a:r>
            <a:r>
              <a:rPr lang="de-DE" dirty="0"/>
              <a:t> Rollen</a:t>
            </a:r>
          </a:p>
          <a:p>
            <a:pPr>
              <a:lnSpc>
                <a:spcPct val="130000"/>
              </a:lnSpc>
              <a:spcBef>
                <a:spcPts val="1200"/>
              </a:spcBef>
            </a:pPr>
            <a:r>
              <a:rPr lang="de-DE" dirty="0"/>
              <a:t>…….</a:t>
            </a:r>
          </a:p>
          <a:p>
            <a:pPr>
              <a:lnSpc>
                <a:spcPct val="130000"/>
              </a:lnSpc>
              <a:spcBef>
                <a:spcPts val="1200"/>
              </a:spcBef>
            </a:pPr>
            <a:endParaRPr lang="de-DE" dirty="0"/>
          </a:p>
          <a:p>
            <a:pPr marL="0" indent="0">
              <a:lnSpc>
                <a:spcPct val="130000"/>
              </a:lnSpc>
              <a:spcBef>
                <a:spcPts val="1200"/>
              </a:spcBef>
              <a:buNone/>
            </a:pPr>
            <a:r>
              <a:rPr lang="de-DE" dirty="0"/>
              <a:t>Alles zu hinterfragen kann nervig sein.</a:t>
            </a:r>
          </a:p>
          <a:p>
            <a:pPr marL="0" indent="0">
              <a:lnSpc>
                <a:spcPct val="130000"/>
              </a:lnSpc>
              <a:spcBef>
                <a:spcPts val="1200"/>
              </a:spcBef>
              <a:buNone/>
            </a:pPr>
            <a:r>
              <a:rPr lang="de-DE" dirty="0"/>
              <a:t>Es ist aber die Basis von Neuem.</a:t>
            </a:r>
          </a:p>
          <a:p>
            <a:pPr marL="0" indent="0">
              <a:lnSpc>
                <a:spcPct val="130000"/>
              </a:lnSpc>
              <a:spcBef>
                <a:spcPts val="1200"/>
              </a:spcBef>
              <a:buNone/>
            </a:pPr>
            <a:r>
              <a:rPr lang="de-DE" dirty="0"/>
              <a:t>Nicht arrogant hinterfragen sondern neugierig.</a:t>
            </a:r>
          </a:p>
        </p:txBody>
      </p:sp>
      <p:sp>
        <p:nvSpPr>
          <p:cNvPr id="4" name="Foliennummernplatzhalter 3"/>
          <p:cNvSpPr>
            <a:spLocks noGrp="1"/>
          </p:cNvSpPr>
          <p:nvPr>
            <p:ph type="sldNum" sz="quarter" idx="12"/>
          </p:nvPr>
        </p:nvSpPr>
        <p:spPr/>
        <p:txBody>
          <a:bodyPr/>
          <a:lstStyle/>
          <a:p>
            <a:fld id="{C6839156-0AB0-4DF6-B272-47750D79F21E}" type="slidenum">
              <a:rPr lang="de-DE" smtClean="0"/>
              <a:t>72</a:t>
            </a:fld>
            <a:endParaRPr lang="de-DE"/>
          </a:p>
        </p:txBody>
      </p:sp>
    </p:spTree>
    <p:extLst>
      <p:ext uri="{BB962C8B-B14F-4D97-AF65-F5344CB8AC3E}">
        <p14:creationId xmlns:p14="http://schemas.microsoft.com/office/powerpoint/2010/main" val="16333864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260648"/>
            <a:ext cx="6491064" cy="432048"/>
          </a:xfrm>
        </p:spPr>
        <p:txBody>
          <a:bodyPr>
            <a:normAutofit fontScale="90000"/>
          </a:bodyPr>
          <a:lstStyle/>
          <a:p>
            <a:r>
              <a:rPr lang="de-DE" sz="4000" dirty="0"/>
              <a:t>Entwicklungsaufgabe</a:t>
            </a:r>
          </a:p>
        </p:txBody>
      </p:sp>
      <p:pic>
        <p:nvPicPr>
          <p:cNvPr id="4" name="Inhaltsplatzhalter 3"/>
          <p:cNvPicPr>
            <a:picLocks noGrp="1"/>
          </p:cNvPicPr>
          <p:nvPr>
            <p:ph idx="1"/>
          </p:nvPr>
        </p:nvPicPr>
        <p:blipFill rotWithShape="1">
          <a:blip r:embed="rId2">
            <a:extLst>
              <a:ext uri="{28A0092B-C50C-407E-A947-70E740481C1C}">
                <a14:useLocalDpi xmlns:a14="http://schemas.microsoft.com/office/drawing/2010/main" val="0"/>
              </a:ext>
            </a:extLst>
          </a:blip>
          <a:srcRect l="454" t="7723" r="608" b="1598"/>
          <a:stretch/>
        </p:blipFill>
        <p:spPr bwMode="auto">
          <a:xfrm>
            <a:off x="1547664" y="692696"/>
            <a:ext cx="4608512" cy="6048671"/>
          </a:xfrm>
          <a:prstGeom prst="rect">
            <a:avLst/>
          </a:prstGeom>
          <a:noFill/>
          <a:ln>
            <a:noFill/>
          </a:ln>
        </p:spPr>
      </p:pic>
      <p:sp>
        <p:nvSpPr>
          <p:cNvPr id="5" name="Foliennummernplatzhalter 4"/>
          <p:cNvSpPr>
            <a:spLocks noGrp="1"/>
          </p:cNvSpPr>
          <p:nvPr>
            <p:ph type="sldNum" sz="quarter" idx="12"/>
          </p:nvPr>
        </p:nvSpPr>
        <p:spPr/>
        <p:txBody>
          <a:bodyPr/>
          <a:lstStyle/>
          <a:p>
            <a:fld id="{C6839156-0AB0-4DF6-B272-47750D79F21E}" type="slidenum">
              <a:rPr lang="de-DE" smtClean="0"/>
              <a:t>73</a:t>
            </a:fld>
            <a:endParaRPr lang="de-DE"/>
          </a:p>
        </p:txBody>
      </p:sp>
    </p:spTree>
    <p:extLst>
      <p:ext uri="{BB962C8B-B14F-4D97-AF65-F5344CB8AC3E}">
        <p14:creationId xmlns:p14="http://schemas.microsoft.com/office/powerpoint/2010/main" val="5233102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92696"/>
            <a:ext cx="6491064" cy="576064"/>
          </a:xfrm>
        </p:spPr>
        <p:txBody>
          <a:bodyPr>
            <a:noAutofit/>
          </a:bodyPr>
          <a:lstStyle/>
          <a:p>
            <a:r>
              <a:rPr lang="de-DE" sz="3600" dirty="0" err="1"/>
              <a:t>It</a:t>
            </a:r>
            <a:r>
              <a:rPr lang="de-DE" sz="3600" dirty="0"/>
              <a:t> </a:t>
            </a:r>
            <a:r>
              <a:rPr lang="de-DE" sz="3600" dirty="0" err="1"/>
              <a:t>works</a:t>
            </a:r>
            <a:r>
              <a:rPr lang="de-DE" sz="3600" dirty="0"/>
              <a:t> </a:t>
            </a:r>
            <a:r>
              <a:rPr lang="de-DE" sz="3600" dirty="0" err="1"/>
              <a:t>convince</a:t>
            </a:r>
            <a:r>
              <a:rPr lang="de-DE" sz="3600" dirty="0"/>
              <a:t> </a:t>
            </a:r>
            <a:r>
              <a:rPr lang="de-DE" sz="3600" dirty="0" err="1"/>
              <a:t>yourself</a:t>
            </a:r>
            <a:endParaRPr lang="de-DE" sz="3600" dirty="0"/>
          </a:p>
        </p:txBody>
      </p:sp>
      <p:sp>
        <p:nvSpPr>
          <p:cNvPr id="3" name="Inhaltsplatzhalter 2"/>
          <p:cNvSpPr>
            <a:spLocks noGrp="1"/>
          </p:cNvSpPr>
          <p:nvPr>
            <p:ph idx="1"/>
          </p:nvPr>
        </p:nvSpPr>
        <p:spPr>
          <a:xfrm>
            <a:off x="457200" y="1320800"/>
            <a:ext cx="6491064" cy="5397500"/>
          </a:xfrm>
        </p:spPr>
        <p:txBody>
          <a:bodyPr>
            <a:normAutofit fontScale="70000" lnSpcReduction="20000"/>
          </a:bodyPr>
          <a:lstStyle/>
          <a:p>
            <a:pPr>
              <a:lnSpc>
                <a:spcPct val="140000"/>
              </a:lnSpc>
              <a:spcBef>
                <a:spcPts val="1200"/>
              </a:spcBef>
            </a:pPr>
            <a:r>
              <a:rPr lang="de-DE" dirty="0"/>
              <a:t>Yes </a:t>
            </a:r>
            <a:r>
              <a:rPr lang="de-DE" dirty="0" err="1"/>
              <a:t>we</a:t>
            </a:r>
            <a:r>
              <a:rPr lang="de-DE" dirty="0"/>
              <a:t> </a:t>
            </a:r>
            <a:r>
              <a:rPr lang="de-DE" dirty="0" err="1"/>
              <a:t>can</a:t>
            </a:r>
            <a:r>
              <a:rPr lang="de-DE" dirty="0"/>
              <a:t>.</a:t>
            </a:r>
          </a:p>
          <a:p>
            <a:pPr>
              <a:lnSpc>
                <a:spcPct val="140000"/>
              </a:lnSpc>
              <a:spcBef>
                <a:spcPts val="1200"/>
              </a:spcBef>
            </a:pPr>
            <a:r>
              <a:rPr lang="de-DE" dirty="0"/>
              <a:t>Vieles ist Glück aber vieles können wir auch erarbeiten</a:t>
            </a:r>
          </a:p>
          <a:p>
            <a:pPr>
              <a:lnSpc>
                <a:spcPct val="140000"/>
              </a:lnSpc>
              <a:spcBef>
                <a:spcPts val="1200"/>
              </a:spcBef>
            </a:pPr>
            <a:r>
              <a:rPr lang="de-DE" dirty="0"/>
              <a:t>„Nicht jeder hat im Schlaf eine Erkenntnis, die die Wissenschaft revolutioniert. Voraussetzungen für den kreativen Kick sind ein über Jahre angehäufter </a:t>
            </a:r>
            <a:r>
              <a:rPr lang="de-DE" b="1" dirty="0"/>
              <a:t>Wissensschatz</a:t>
            </a:r>
            <a:r>
              <a:rPr lang="de-DE" dirty="0"/>
              <a:t>.“</a:t>
            </a:r>
          </a:p>
          <a:p>
            <a:pPr>
              <a:lnSpc>
                <a:spcPct val="140000"/>
              </a:lnSpc>
              <a:spcBef>
                <a:spcPts val="1200"/>
              </a:spcBef>
            </a:pPr>
            <a:r>
              <a:rPr lang="de-DE" dirty="0"/>
              <a:t>„Der Erfinder der Glühbirne, Thomas Alva Edison soll auf die Frage, wie er auf seine Ideen gekommen sei, geantwortet haben: </a:t>
            </a:r>
            <a:r>
              <a:rPr lang="de-DE" b="1" dirty="0"/>
              <a:t>Ein Prozent Inspiration und 99 Prozent Transpiration</a:t>
            </a:r>
            <a:r>
              <a:rPr lang="de-DE" dirty="0"/>
              <a:t>.“</a:t>
            </a:r>
          </a:p>
          <a:p>
            <a:pPr marL="0" indent="0">
              <a:buNone/>
            </a:pPr>
            <a:endParaRPr lang="de-DE" sz="1900" dirty="0"/>
          </a:p>
          <a:p>
            <a:pPr marL="0" indent="0">
              <a:buNone/>
            </a:pPr>
            <a:r>
              <a:rPr lang="de-DE" sz="1900" dirty="0"/>
              <a:t>Nr. 36, 29.8.2002, Wirtschaftswoche</a:t>
            </a:r>
          </a:p>
        </p:txBody>
      </p:sp>
      <p:sp>
        <p:nvSpPr>
          <p:cNvPr id="4" name="Foliennummernplatzhalter 3"/>
          <p:cNvSpPr>
            <a:spLocks noGrp="1"/>
          </p:cNvSpPr>
          <p:nvPr>
            <p:ph type="sldNum" sz="quarter" idx="12"/>
          </p:nvPr>
        </p:nvSpPr>
        <p:spPr/>
        <p:txBody>
          <a:bodyPr/>
          <a:lstStyle/>
          <a:p>
            <a:fld id="{C6839156-0AB0-4DF6-B272-47750D79F21E}" type="slidenum">
              <a:rPr lang="de-DE" smtClean="0"/>
              <a:t>74</a:t>
            </a:fld>
            <a:endParaRPr lang="de-DE"/>
          </a:p>
        </p:txBody>
      </p:sp>
    </p:spTree>
    <p:extLst>
      <p:ext uri="{BB962C8B-B14F-4D97-AF65-F5344CB8AC3E}">
        <p14:creationId xmlns:p14="http://schemas.microsoft.com/office/powerpoint/2010/main" val="2697056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600" dirty="0"/>
              <a:t>Wo </a:t>
            </a:r>
            <a:r>
              <a:rPr lang="de-DE" sz="4000" dirty="0"/>
              <a:t>erfinden</a:t>
            </a:r>
            <a:r>
              <a:rPr lang="de-DE" sz="3600" dirty="0"/>
              <a:t>: Über den Wolken</a:t>
            </a:r>
          </a:p>
        </p:txBody>
      </p:sp>
      <p:sp>
        <p:nvSpPr>
          <p:cNvPr id="3" name="Inhaltsplatzhalter 2"/>
          <p:cNvSpPr>
            <a:spLocks noGrp="1"/>
          </p:cNvSpPr>
          <p:nvPr>
            <p:ph idx="1"/>
          </p:nvPr>
        </p:nvSpPr>
        <p:spPr/>
        <p:txBody>
          <a:bodyPr/>
          <a:lstStyle/>
          <a:p>
            <a:pPr marL="0" indent="0">
              <a:buNone/>
            </a:pPr>
            <a:r>
              <a:rPr lang="de-DE" dirty="0"/>
              <a:t> </a:t>
            </a:r>
          </a:p>
        </p:txBody>
      </p:sp>
      <p:pic>
        <p:nvPicPr>
          <p:cNvPr id="1026" name="Picture 2" descr="C:\Transfer\IMG_059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312" b="16416"/>
          <a:stretch/>
        </p:blipFill>
        <p:spPr bwMode="auto">
          <a:xfrm>
            <a:off x="683568" y="1988840"/>
            <a:ext cx="6528375" cy="3146943"/>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fld id="{C6839156-0AB0-4DF6-B272-47750D79F21E}" type="slidenum">
              <a:rPr lang="de-DE" smtClean="0"/>
              <a:t>75</a:t>
            </a:fld>
            <a:endParaRPr lang="de-DE"/>
          </a:p>
        </p:txBody>
      </p:sp>
      <p:sp>
        <p:nvSpPr>
          <p:cNvPr id="4" name="Textfeld 3"/>
          <p:cNvSpPr txBox="1"/>
          <p:nvPr/>
        </p:nvSpPr>
        <p:spPr>
          <a:xfrm>
            <a:off x="755576" y="5733256"/>
            <a:ext cx="2453620" cy="276999"/>
          </a:xfrm>
          <a:prstGeom prst="rect">
            <a:avLst/>
          </a:prstGeom>
          <a:noFill/>
        </p:spPr>
        <p:txBody>
          <a:bodyPr wrap="none" rtlCol="0">
            <a:spAutoFit/>
          </a:bodyPr>
          <a:lstStyle/>
          <a:p>
            <a:r>
              <a:rPr lang="de-DE" sz="1200" dirty="0"/>
              <a:t>Nr. 36, 29.8.2002, Wirtschaftswoche</a:t>
            </a:r>
          </a:p>
        </p:txBody>
      </p:sp>
    </p:spTree>
    <p:extLst>
      <p:ext uri="{BB962C8B-B14F-4D97-AF65-F5344CB8AC3E}">
        <p14:creationId xmlns:p14="http://schemas.microsoft.com/office/powerpoint/2010/main" val="32841475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Beim Betrachten von Kunst</a:t>
            </a:r>
          </a:p>
        </p:txBody>
      </p:sp>
      <p:sp>
        <p:nvSpPr>
          <p:cNvPr id="3" name="Inhaltsplatzhalter 2"/>
          <p:cNvSpPr>
            <a:spLocks noGrp="1"/>
          </p:cNvSpPr>
          <p:nvPr>
            <p:ph idx="1"/>
          </p:nvPr>
        </p:nvSpPr>
        <p:spPr>
          <a:xfrm>
            <a:off x="457200" y="1600200"/>
            <a:ext cx="6491064" cy="4147989"/>
          </a:xfrm>
        </p:spPr>
        <p:txBody>
          <a:bodyPr/>
          <a:lstStyle/>
          <a:p>
            <a:pPr marL="0" indent="0">
              <a:buNone/>
            </a:pPr>
            <a:endParaRPr lang="de-DE" dirty="0"/>
          </a:p>
        </p:txBody>
      </p:sp>
      <p:pic>
        <p:nvPicPr>
          <p:cNvPr id="1026" name="Picture 2" descr="C:\Users\kcast\OneDrive\Desktop\IMG_059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2" t="12651" r="-1" b="6414"/>
          <a:stretch/>
        </p:blipFill>
        <p:spPr bwMode="auto">
          <a:xfrm>
            <a:off x="395536" y="1598340"/>
            <a:ext cx="6732567" cy="4149849"/>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fld id="{C6839156-0AB0-4DF6-B272-47750D79F21E}" type="slidenum">
              <a:rPr lang="de-DE" smtClean="0"/>
              <a:t>76</a:t>
            </a:fld>
            <a:endParaRPr lang="de-DE"/>
          </a:p>
        </p:txBody>
      </p:sp>
      <p:sp>
        <p:nvSpPr>
          <p:cNvPr id="7" name="Textfeld 6"/>
          <p:cNvSpPr txBox="1"/>
          <p:nvPr/>
        </p:nvSpPr>
        <p:spPr>
          <a:xfrm>
            <a:off x="539552" y="5971638"/>
            <a:ext cx="2453620" cy="276999"/>
          </a:xfrm>
          <a:prstGeom prst="rect">
            <a:avLst/>
          </a:prstGeom>
          <a:noFill/>
        </p:spPr>
        <p:txBody>
          <a:bodyPr wrap="none" rtlCol="0">
            <a:spAutoFit/>
          </a:bodyPr>
          <a:lstStyle/>
          <a:p>
            <a:r>
              <a:rPr lang="de-DE" sz="1200" dirty="0"/>
              <a:t>Nr. 36, 29.8.2002, Wirtschaftswoche</a:t>
            </a:r>
          </a:p>
        </p:txBody>
      </p:sp>
    </p:spTree>
    <p:extLst>
      <p:ext uri="{BB962C8B-B14F-4D97-AF65-F5344CB8AC3E}">
        <p14:creationId xmlns:p14="http://schemas.microsoft.com/office/powerpoint/2010/main" val="14060469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Im Garten</a:t>
            </a:r>
          </a:p>
        </p:txBody>
      </p:sp>
      <p:sp>
        <p:nvSpPr>
          <p:cNvPr id="3" name="Inhaltsplatzhalter 2"/>
          <p:cNvSpPr>
            <a:spLocks noGrp="1"/>
          </p:cNvSpPr>
          <p:nvPr>
            <p:ph idx="1"/>
          </p:nvPr>
        </p:nvSpPr>
        <p:spPr/>
        <p:txBody>
          <a:bodyPr/>
          <a:lstStyle/>
          <a:p>
            <a:pPr marL="0" indent="0">
              <a:buNone/>
            </a:pPr>
            <a:r>
              <a:rPr lang="de-DE" dirty="0"/>
              <a:t>  </a:t>
            </a:r>
          </a:p>
        </p:txBody>
      </p:sp>
      <p:pic>
        <p:nvPicPr>
          <p:cNvPr id="2050" name="Picture 2" descr="C:\Users\kcast\OneDrive\Desktop\IMG_05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22414" y="1842724"/>
            <a:ext cx="5167777" cy="3875833"/>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fld id="{C6839156-0AB0-4DF6-B272-47750D79F21E}" type="slidenum">
              <a:rPr lang="de-DE" smtClean="0"/>
              <a:t>77</a:t>
            </a:fld>
            <a:endParaRPr lang="de-DE"/>
          </a:p>
        </p:txBody>
      </p:sp>
      <p:sp>
        <p:nvSpPr>
          <p:cNvPr id="6" name="Textfeld 5"/>
          <p:cNvSpPr txBox="1"/>
          <p:nvPr/>
        </p:nvSpPr>
        <p:spPr>
          <a:xfrm>
            <a:off x="683568" y="6378417"/>
            <a:ext cx="2453620" cy="276999"/>
          </a:xfrm>
          <a:prstGeom prst="rect">
            <a:avLst/>
          </a:prstGeom>
          <a:noFill/>
        </p:spPr>
        <p:txBody>
          <a:bodyPr wrap="none" rtlCol="0">
            <a:spAutoFit/>
          </a:bodyPr>
          <a:lstStyle/>
          <a:p>
            <a:r>
              <a:rPr lang="de-DE" sz="1200" dirty="0"/>
              <a:t>Nr. 36, 29.8.2002, Wirtschaftswoche</a:t>
            </a:r>
          </a:p>
        </p:txBody>
      </p:sp>
    </p:spTree>
    <p:extLst>
      <p:ext uri="{BB962C8B-B14F-4D97-AF65-F5344CB8AC3E}">
        <p14:creationId xmlns:p14="http://schemas.microsoft.com/office/powerpoint/2010/main" val="28359347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Im Taxi</a:t>
            </a:r>
          </a:p>
        </p:txBody>
      </p:sp>
      <p:sp>
        <p:nvSpPr>
          <p:cNvPr id="3" name="Inhaltsplatzhalter 2"/>
          <p:cNvSpPr>
            <a:spLocks noGrp="1"/>
          </p:cNvSpPr>
          <p:nvPr>
            <p:ph idx="1"/>
          </p:nvPr>
        </p:nvSpPr>
        <p:spPr/>
        <p:txBody>
          <a:bodyPr/>
          <a:lstStyle/>
          <a:p>
            <a:pPr marL="0" indent="0">
              <a:buNone/>
            </a:pPr>
            <a:r>
              <a:rPr lang="de-DE" dirty="0"/>
              <a:t> </a:t>
            </a:r>
          </a:p>
        </p:txBody>
      </p:sp>
      <p:pic>
        <p:nvPicPr>
          <p:cNvPr id="3074" name="Picture 2" descr="C:\Users\kcast\OneDrive\Desktop\IMG_05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505309" y="1778332"/>
            <a:ext cx="5184576" cy="3888432"/>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fld id="{C6839156-0AB0-4DF6-B272-47750D79F21E}" type="slidenum">
              <a:rPr lang="de-DE" smtClean="0"/>
              <a:t>78</a:t>
            </a:fld>
            <a:endParaRPr lang="de-DE"/>
          </a:p>
        </p:txBody>
      </p:sp>
      <p:sp>
        <p:nvSpPr>
          <p:cNvPr id="6" name="Textfeld 5"/>
          <p:cNvSpPr txBox="1"/>
          <p:nvPr/>
        </p:nvSpPr>
        <p:spPr>
          <a:xfrm>
            <a:off x="251520" y="6314836"/>
            <a:ext cx="2453620" cy="276999"/>
          </a:xfrm>
          <a:prstGeom prst="rect">
            <a:avLst/>
          </a:prstGeom>
          <a:noFill/>
        </p:spPr>
        <p:txBody>
          <a:bodyPr wrap="none" rtlCol="0">
            <a:spAutoFit/>
          </a:bodyPr>
          <a:lstStyle/>
          <a:p>
            <a:r>
              <a:rPr lang="de-DE" sz="1200" dirty="0"/>
              <a:t>Nr. 36, 29.8.2002, Wirtschaftswoche</a:t>
            </a:r>
          </a:p>
        </p:txBody>
      </p:sp>
    </p:spTree>
    <p:extLst>
      <p:ext uri="{BB962C8B-B14F-4D97-AF65-F5344CB8AC3E}">
        <p14:creationId xmlns:p14="http://schemas.microsoft.com/office/powerpoint/2010/main" val="17272581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Bei Lasershows</a:t>
            </a:r>
          </a:p>
        </p:txBody>
      </p:sp>
      <p:sp>
        <p:nvSpPr>
          <p:cNvPr id="3" name="Inhaltsplatzhalter 2"/>
          <p:cNvSpPr>
            <a:spLocks noGrp="1"/>
          </p:cNvSpPr>
          <p:nvPr>
            <p:ph idx="1"/>
          </p:nvPr>
        </p:nvSpPr>
        <p:spPr/>
        <p:txBody>
          <a:bodyPr/>
          <a:lstStyle/>
          <a:p>
            <a:pPr marL="0" indent="0">
              <a:buNone/>
            </a:pPr>
            <a:r>
              <a:rPr lang="de-DE" dirty="0"/>
              <a:t> </a:t>
            </a:r>
          </a:p>
        </p:txBody>
      </p:sp>
      <p:pic>
        <p:nvPicPr>
          <p:cNvPr id="4098" name="Picture 2" descr="C:\Users\kcast\OneDrive\Desktop\IMG_059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9776"/>
          <a:stretch/>
        </p:blipFill>
        <p:spPr bwMode="auto">
          <a:xfrm>
            <a:off x="611560" y="1247553"/>
            <a:ext cx="5976664" cy="4968184"/>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fld id="{C6839156-0AB0-4DF6-B272-47750D79F21E}" type="slidenum">
              <a:rPr lang="de-DE" smtClean="0"/>
              <a:t>79</a:t>
            </a:fld>
            <a:endParaRPr lang="de-DE"/>
          </a:p>
        </p:txBody>
      </p:sp>
      <p:sp>
        <p:nvSpPr>
          <p:cNvPr id="6" name="Textfeld 5"/>
          <p:cNvSpPr txBox="1"/>
          <p:nvPr/>
        </p:nvSpPr>
        <p:spPr>
          <a:xfrm>
            <a:off x="467544" y="6237312"/>
            <a:ext cx="2453620" cy="276999"/>
          </a:xfrm>
          <a:prstGeom prst="rect">
            <a:avLst/>
          </a:prstGeom>
          <a:noFill/>
        </p:spPr>
        <p:txBody>
          <a:bodyPr wrap="none" rtlCol="0">
            <a:spAutoFit/>
          </a:bodyPr>
          <a:lstStyle/>
          <a:p>
            <a:r>
              <a:rPr lang="de-DE" sz="1200" dirty="0"/>
              <a:t>Nr. 36, 29.8.2002, Wirtschaftswoche</a:t>
            </a:r>
          </a:p>
        </p:txBody>
      </p:sp>
    </p:spTree>
    <p:extLst>
      <p:ext uri="{BB962C8B-B14F-4D97-AF65-F5344CB8AC3E}">
        <p14:creationId xmlns:p14="http://schemas.microsoft.com/office/powerpoint/2010/main" val="2854364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20688"/>
            <a:ext cx="6491064" cy="576064"/>
          </a:xfrm>
        </p:spPr>
        <p:txBody>
          <a:bodyPr>
            <a:noAutofit/>
          </a:bodyPr>
          <a:lstStyle/>
          <a:p>
            <a:r>
              <a:rPr lang="de-DE" sz="3600" dirty="0"/>
              <a:t>Teilnehmer</a:t>
            </a:r>
          </a:p>
        </p:txBody>
      </p:sp>
      <p:sp>
        <p:nvSpPr>
          <p:cNvPr id="3" name="Inhaltsplatzhalter 2"/>
          <p:cNvSpPr>
            <a:spLocks noGrp="1"/>
          </p:cNvSpPr>
          <p:nvPr>
            <p:ph idx="1"/>
          </p:nvPr>
        </p:nvSpPr>
        <p:spPr>
          <a:xfrm>
            <a:off x="393700" y="1282700"/>
            <a:ext cx="6491064" cy="5130800"/>
          </a:xfrm>
        </p:spPr>
        <p:txBody>
          <a:bodyPr>
            <a:normAutofit fontScale="77500" lnSpcReduction="20000"/>
          </a:bodyPr>
          <a:lstStyle/>
          <a:p>
            <a:pPr>
              <a:lnSpc>
                <a:spcPct val="140000"/>
              </a:lnSpc>
              <a:spcBef>
                <a:spcPts val="1200"/>
              </a:spcBef>
            </a:pPr>
            <a:r>
              <a:rPr lang="de-DE" dirty="0"/>
              <a:t>In einer Liste halten wir die Namen, die Telefonnummern, die Emailadressen und die Erfindungen der Teilnehmer fest.</a:t>
            </a:r>
          </a:p>
          <a:p>
            <a:pPr>
              <a:lnSpc>
                <a:spcPct val="140000"/>
              </a:lnSpc>
              <a:spcBef>
                <a:spcPts val="1200"/>
              </a:spcBef>
            </a:pPr>
            <a:r>
              <a:rPr lang="de-DE" dirty="0"/>
              <a:t>Teilnehmen kann nur, wer sich am Ende des Semesters die Note eintragen lassen kann.  </a:t>
            </a:r>
          </a:p>
          <a:p>
            <a:pPr>
              <a:lnSpc>
                <a:spcPct val="140000"/>
              </a:lnSpc>
              <a:spcBef>
                <a:spcPts val="1200"/>
              </a:spcBef>
            </a:pPr>
            <a:r>
              <a:rPr lang="de-DE" dirty="0"/>
              <a:t>Wir wollen locker miteinander kommunizieren und richten dafür eine Chatgruppe ein. </a:t>
            </a:r>
          </a:p>
          <a:p>
            <a:pPr>
              <a:lnSpc>
                <a:spcPct val="140000"/>
              </a:lnSpc>
              <a:spcBef>
                <a:spcPts val="1200"/>
              </a:spcBef>
            </a:pPr>
            <a:r>
              <a:rPr lang="de-DE" dirty="0"/>
              <a:t>Außerdem sollten wir die Sie/Du-Frage und die Gendersternchenfrage gemeinsam klären. </a:t>
            </a:r>
          </a:p>
        </p:txBody>
      </p:sp>
      <p:sp>
        <p:nvSpPr>
          <p:cNvPr id="4" name="Foliennummernplatzhalter 3"/>
          <p:cNvSpPr>
            <a:spLocks noGrp="1"/>
          </p:cNvSpPr>
          <p:nvPr>
            <p:ph type="sldNum" sz="quarter" idx="12"/>
          </p:nvPr>
        </p:nvSpPr>
        <p:spPr/>
        <p:txBody>
          <a:bodyPr/>
          <a:lstStyle/>
          <a:p>
            <a:fld id="{C6839156-0AB0-4DF6-B272-47750D79F21E}" type="slidenum">
              <a:rPr lang="de-DE" smtClean="0"/>
              <a:t>8</a:t>
            </a:fld>
            <a:endParaRPr lang="de-DE"/>
          </a:p>
        </p:txBody>
      </p:sp>
    </p:spTree>
    <p:extLst>
      <p:ext uri="{BB962C8B-B14F-4D97-AF65-F5344CB8AC3E}">
        <p14:creationId xmlns:p14="http://schemas.microsoft.com/office/powerpoint/2010/main" val="10468388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562074"/>
          </a:xfrm>
        </p:spPr>
        <p:txBody>
          <a:bodyPr>
            <a:normAutofit fontScale="90000"/>
          </a:bodyPr>
          <a:lstStyle/>
          <a:p>
            <a:r>
              <a:rPr lang="de-DE" sz="4000" dirty="0"/>
              <a:t>Sieben goldene Regeln</a:t>
            </a:r>
          </a:p>
        </p:txBody>
      </p:sp>
      <p:sp>
        <p:nvSpPr>
          <p:cNvPr id="3" name="Inhaltsplatzhalter 2"/>
          <p:cNvSpPr>
            <a:spLocks noGrp="1"/>
          </p:cNvSpPr>
          <p:nvPr>
            <p:ph idx="1"/>
          </p:nvPr>
        </p:nvSpPr>
        <p:spPr>
          <a:xfrm>
            <a:off x="457200" y="980728"/>
            <a:ext cx="6491064" cy="5145435"/>
          </a:xfrm>
        </p:spPr>
        <p:txBody>
          <a:bodyPr/>
          <a:lstStyle/>
          <a:p>
            <a:pPr marL="0" indent="0">
              <a:buNone/>
            </a:pPr>
            <a:r>
              <a:rPr lang="de-DE" dirty="0"/>
              <a:t> </a:t>
            </a:r>
          </a:p>
        </p:txBody>
      </p:sp>
      <p:pic>
        <p:nvPicPr>
          <p:cNvPr id="5122" name="Picture 2" descr="C:\Users\kcast\OneDrive\Desktop\IMG_059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3365"/>
          <a:stretch/>
        </p:blipFill>
        <p:spPr bwMode="auto">
          <a:xfrm rot="5400000">
            <a:off x="871776" y="2054123"/>
            <a:ext cx="5888279" cy="3384376"/>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fld id="{C6839156-0AB0-4DF6-B272-47750D79F21E}" type="slidenum">
              <a:rPr lang="de-DE" smtClean="0"/>
              <a:t>80</a:t>
            </a:fld>
            <a:endParaRPr lang="de-DE"/>
          </a:p>
        </p:txBody>
      </p:sp>
      <p:sp>
        <p:nvSpPr>
          <p:cNvPr id="6" name="Textfeld 5"/>
          <p:cNvSpPr txBox="1"/>
          <p:nvPr/>
        </p:nvSpPr>
        <p:spPr>
          <a:xfrm>
            <a:off x="539552" y="6093296"/>
            <a:ext cx="1368152" cy="461665"/>
          </a:xfrm>
          <a:prstGeom prst="rect">
            <a:avLst/>
          </a:prstGeom>
          <a:noFill/>
        </p:spPr>
        <p:txBody>
          <a:bodyPr wrap="square" rtlCol="0">
            <a:spAutoFit/>
          </a:bodyPr>
          <a:lstStyle/>
          <a:p>
            <a:r>
              <a:rPr lang="de-DE" sz="1200" dirty="0"/>
              <a:t>Nr. 36, 29.8.2002, Wirtschaftswoche</a:t>
            </a:r>
          </a:p>
        </p:txBody>
      </p:sp>
    </p:spTree>
    <p:extLst>
      <p:ext uri="{BB962C8B-B14F-4D97-AF65-F5344CB8AC3E}">
        <p14:creationId xmlns:p14="http://schemas.microsoft.com/office/powerpoint/2010/main" val="9246443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779462"/>
          </a:xfrm>
        </p:spPr>
        <p:txBody>
          <a:bodyPr>
            <a:normAutofit/>
          </a:bodyPr>
          <a:lstStyle/>
          <a:p>
            <a:r>
              <a:rPr lang="de-DE" sz="3600" dirty="0"/>
              <a:t>Erfindungsdefinition</a:t>
            </a:r>
          </a:p>
        </p:txBody>
      </p:sp>
      <p:sp>
        <p:nvSpPr>
          <p:cNvPr id="3" name="Inhaltsplatzhalter 2"/>
          <p:cNvSpPr>
            <a:spLocks noGrp="1"/>
          </p:cNvSpPr>
          <p:nvPr>
            <p:ph idx="1"/>
          </p:nvPr>
        </p:nvSpPr>
        <p:spPr>
          <a:xfrm>
            <a:off x="429444" y="1086768"/>
            <a:ext cx="6491064" cy="5593432"/>
          </a:xfrm>
        </p:spPr>
        <p:txBody>
          <a:bodyPr>
            <a:normAutofit fontScale="62500" lnSpcReduction="20000"/>
          </a:bodyPr>
          <a:lstStyle/>
          <a:p>
            <a:pPr>
              <a:lnSpc>
                <a:spcPct val="140000"/>
              </a:lnSpc>
              <a:spcBef>
                <a:spcPts val="1200"/>
              </a:spcBef>
            </a:pPr>
            <a:r>
              <a:rPr lang="de-DE" sz="3800" dirty="0"/>
              <a:t>Lehre zum technischen Handeln</a:t>
            </a:r>
          </a:p>
          <a:p>
            <a:pPr lvl="1">
              <a:lnSpc>
                <a:spcPct val="140000"/>
              </a:lnSpc>
              <a:spcBef>
                <a:spcPts val="1200"/>
              </a:spcBef>
            </a:pPr>
            <a:r>
              <a:rPr lang="de-DE" sz="3400" dirty="0"/>
              <a:t>Nur der Fachmann auf diesem Gebiet muss das verstehen</a:t>
            </a:r>
          </a:p>
          <a:p>
            <a:pPr lvl="1">
              <a:lnSpc>
                <a:spcPct val="140000"/>
              </a:lnSpc>
              <a:spcBef>
                <a:spcPts val="1200"/>
              </a:spcBef>
            </a:pPr>
            <a:r>
              <a:rPr lang="de-DE" sz="3400" dirty="0"/>
              <a:t>Einfache Versuche sind dem Fachmann zuzumuten, wenn es nicht gut beschrieben ist</a:t>
            </a:r>
          </a:p>
          <a:p>
            <a:pPr>
              <a:lnSpc>
                <a:spcPct val="140000"/>
              </a:lnSpc>
              <a:spcBef>
                <a:spcPts val="1200"/>
              </a:spcBef>
            </a:pPr>
            <a:r>
              <a:rPr lang="de-DE" sz="3800" dirty="0"/>
              <a:t>Es muss weltweit neu sein.</a:t>
            </a:r>
          </a:p>
          <a:p>
            <a:pPr>
              <a:lnSpc>
                <a:spcPct val="140000"/>
              </a:lnSpc>
              <a:spcBef>
                <a:spcPts val="1200"/>
              </a:spcBef>
            </a:pPr>
            <a:r>
              <a:rPr lang="de-DE" sz="3800" dirty="0"/>
              <a:t>Es muss erfinderisch sein – die Neuheit sollte nicht trivial sein.</a:t>
            </a:r>
          </a:p>
          <a:p>
            <a:pPr>
              <a:lnSpc>
                <a:spcPct val="140000"/>
              </a:lnSpc>
              <a:spcBef>
                <a:spcPts val="1200"/>
              </a:spcBef>
            </a:pPr>
            <a:r>
              <a:rPr lang="de-DE" sz="3800" dirty="0"/>
              <a:t>Gewerblich anwendbar</a:t>
            </a:r>
          </a:p>
          <a:p>
            <a:pPr lvl="1">
              <a:lnSpc>
                <a:spcPct val="140000"/>
              </a:lnSpc>
              <a:spcBef>
                <a:spcPts val="1200"/>
              </a:spcBef>
            </a:pPr>
            <a:r>
              <a:rPr lang="de-DE" sz="3400" dirty="0"/>
              <a:t>betrifft nur wenige Ausnahmen bei der Anwendung durch den Arzt</a:t>
            </a:r>
          </a:p>
          <a:p>
            <a:pPr marL="0" indent="0">
              <a:buNone/>
            </a:pPr>
            <a:endParaRPr lang="de-DE" sz="3800" dirty="0"/>
          </a:p>
          <a:p>
            <a:pPr marL="0" indent="0">
              <a:buNone/>
            </a:pPr>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81</a:t>
            </a:fld>
            <a:endParaRPr lang="de-DE"/>
          </a:p>
        </p:txBody>
      </p:sp>
    </p:spTree>
    <p:extLst>
      <p:ext uri="{BB962C8B-B14F-4D97-AF65-F5344CB8AC3E}">
        <p14:creationId xmlns:p14="http://schemas.microsoft.com/office/powerpoint/2010/main" val="42937128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893762"/>
          </a:xfrm>
        </p:spPr>
        <p:txBody>
          <a:bodyPr>
            <a:normAutofit/>
          </a:bodyPr>
          <a:lstStyle/>
          <a:p>
            <a:r>
              <a:rPr lang="de-DE" sz="3600" dirty="0"/>
              <a:t>Erfindung in der Rechtsprechung</a:t>
            </a:r>
          </a:p>
        </p:txBody>
      </p:sp>
      <p:sp>
        <p:nvSpPr>
          <p:cNvPr id="3" name="Inhaltsplatzhalter 2"/>
          <p:cNvSpPr>
            <a:spLocks noGrp="1"/>
          </p:cNvSpPr>
          <p:nvPr>
            <p:ph idx="1"/>
          </p:nvPr>
        </p:nvSpPr>
        <p:spPr>
          <a:xfrm>
            <a:off x="393700" y="1219200"/>
            <a:ext cx="6491064" cy="5270500"/>
          </a:xfrm>
        </p:spPr>
        <p:txBody>
          <a:bodyPr>
            <a:normAutofit fontScale="70000" lnSpcReduction="20000"/>
          </a:bodyPr>
          <a:lstStyle/>
          <a:p>
            <a:pPr marL="0" indent="0">
              <a:lnSpc>
                <a:spcPct val="140000"/>
              </a:lnSpc>
              <a:spcBef>
                <a:spcPts val="1200"/>
              </a:spcBef>
              <a:buNone/>
            </a:pPr>
            <a:r>
              <a:rPr lang="de-DE" dirty="0"/>
              <a:t>Rechtsprechung</a:t>
            </a:r>
          </a:p>
          <a:p>
            <a:pPr>
              <a:lnSpc>
                <a:spcPct val="140000"/>
              </a:lnSpc>
              <a:spcBef>
                <a:spcPts val="1200"/>
              </a:spcBef>
            </a:pPr>
            <a:r>
              <a:rPr lang="de-DE" dirty="0"/>
              <a:t>Wenn ein Funktionsprinzip für sich gesehen seit vielen Jahrzehnten bekannt ist, bedarf es in der Regel einer zusätzlichen Anregung, um dieses Prinzip erstmals bei Vorrichtungen einzusetzen, deren Einsatzzweck, Aufbau und  Funktionsweise ebenfalls seit vielen Jahrzehnten bekannt sind. (BGH, Urt. v. 15.6.2021, Az. XZR61/19)</a:t>
            </a:r>
          </a:p>
          <a:p>
            <a:pPr>
              <a:lnSpc>
                <a:spcPct val="140000"/>
              </a:lnSpc>
              <a:spcBef>
                <a:spcPts val="1200"/>
              </a:spcBef>
            </a:pPr>
            <a:r>
              <a:rPr lang="de-DE" dirty="0"/>
              <a:t>Nach § 4 PatG gilt eine Erfindung als auf erfinderischer Tätigkeit beruhend, wenn sie sich für den Fachmann nicht in naheliegender Weise aus dem Stand der Technik ergibt.</a:t>
            </a:r>
          </a:p>
        </p:txBody>
      </p:sp>
      <p:sp>
        <p:nvSpPr>
          <p:cNvPr id="5" name="Foliennummernplatzhalter 4"/>
          <p:cNvSpPr>
            <a:spLocks noGrp="1"/>
          </p:cNvSpPr>
          <p:nvPr>
            <p:ph type="sldNum" sz="quarter" idx="12"/>
          </p:nvPr>
        </p:nvSpPr>
        <p:spPr/>
        <p:txBody>
          <a:bodyPr/>
          <a:lstStyle/>
          <a:p>
            <a:fld id="{C6839156-0AB0-4DF6-B272-47750D79F21E}" type="slidenum">
              <a:rPr lang="de-DE" smtClean="0"/>
              <a:t>82</a:t>
            </a:fld>
            <a:endParaRPr lang="de-DE"/>
          </a:p>
        </p:txBody>
      </p:sp>
    </p:spTree>
    <p:extLst>
      <p:ext uri="{BB962C8B-B14F-4D97-AF65-F5344CB8AC3E}">
        <p14:creationId xmlns:p14="http://schemas.microsoft.com/office/powerpoint/2010/main" val="25184092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665162"/>
          </a:xfrm>
        </p:spPr>
        <p:txBody>
          <a:bodyPr>
            <a:normAutofit/>
          </a:bodyPr>
          <a:lstStyle/>
          <a:p>
            <a:r>
              <a:rPr lang="de-DE" sz="3600" dirty="0"/>
              <a:t>Was ist eine Erfindung?</a:t>
            </a:r>
          </a:p>
        </p:txBody>
      </p:sp>
      <p:sp>
        <p:nvSpPr>
          <p:cNvPr id="3" name="Inhaltsplatzhalter 2"/>
          <p:cNvSpPr>
            <a:spLocks noGrp="1"/>
          </p:cNvSpPr>
          <p:nvPr>
            <p:ph idx="1"/>
          </p:nvPr>
        </p:nvSpPr>
        <p:spPr>
          <a:xfrm>
            <a:off x="469900" y="977900"/>
            <a:ext cx="6667500" cy="5638800"/>
          </a:xfrm>
        </p:spPr>
        <p:txBody>
          <a:bodyPr>
            <a:normAutofit fontScale="70000" lnSpcReduction="20000"/>
          </a:bodyPr>
          <a:lstStyle/>
          <a:p>
            <a:pPr marL="0" indent="0">
              <a:lnSpc>
                <a:spcPct val="140000"/>
              </a:lnSpc>
              <a:spcBef>
                <a:spcPts val="1200"/>
              </a:spcBef>
              <a:buNone/>
            </a:pPr>
            <a:r>
              <a:rPr lang="de-DE" dirty="0"/>
              <a:t>Praxis</a:t>
            </a:r>
          </a:p>
          <a:p>
            <a:pPr>
              <a:lnSpc>
                <a:spcPct val="140000"/>
              </a:lnSpc>
              <a:spcBef>
                <a:spcPts val="1200"/>
              </a:spcBef>
            </a:pPr>
            <a:r>
              <a:rPr lang="de-DE" dirty="0"/>
              <a:t>In der Praxis bedarf es zur Widerlegung der </a:t>
            </a:r>
            <a:r>
              <a:rPr lang="de-DE" dirty="0" err="1"/>
              <a:t>erfinderi-schen</a:t>
            </a:r>
            <a:r>
              <a:rPr lang="de-DE" dirty="0"/>
              <a:t> Tätigkeit einer Argumentation, warum der Fach-mann eine konkrete Veranlassung hatte, bestimmte, (möglicherweise) für sich betrachtet bereits bekannte Merkmale zu der erfindungsgemäßen Lösung zu </a:t>
            </a:r>
            <a:r>
              <a:rPr lang="de-DE" dirty="0" err="1"/>
              <a:t>kom-binieren</a:t>
            </a:r>
            <a:r>
              <a:rPr lang="de-DE" dirty="0"/>
              <a:t>. In den meisten Fällen erfolgt dies unter An-knüpfung an bestimmte Vorveröffentlichungen, die bereits in bestimmte Richtungen deuten.</a:t>
            </a:r>
          </a:p>
          <a:p>
            <a:pPr>
              <a:lnSpc>
                <a:spcPct val="140000"/>
              </a:lnSpc>
              <a:spcBef>
                <a:spcPts val="1200"/>
              </a:spcBef>
            </a:pPr>
            <a:r>
              <a:rPr lang="de-DE" dirty="0"/>
              <a:t>Davon abweichend kann dem Fachmann aber auch der Rückgriff auf Kenntnisse von bestimmten Merkmalen aus dem allgemeinen Fachwissen heraus zugemutet werden.</a:t>
            </a:r>
          </a:p>
        </p:txBody>
      </p:sp>
      <p:sp>
        <p:nvSpPr>
          <p:cNvPr id="5" name="Foliennummernplatzhalter 4"/>
          <p:cNvSpPr>
            <a:spLocks noGrp="1"/>
          </p:cNvSpPr>
          <p:nvPr>
            <p:ph type="sldNum" sz="quarter" idx="12"/>
          </p:nvPr>
        </p:nvSpPr>
        <p:spPr/>
        <p:txBody>
          <a:bodyPr/>
          <a:lstStyle/>
          <a:p>
            <a:fld id="{C6839156-0AB0-4DF6-B272-47750D79F21E}" type="slidenum">
              <a:rPr lang="de-DE" smtClean="0"/>
              <a:t>83</a:t>
            </a:fld>
            <a:endParaRPr lang="de-DE"/>
          </a:p>
        </p:txBody>
      </p:sp>
    </p:spTree>
    <p:extLst>
      <p:ext uri="{BB962C8B-B14F-4D97-AF65-F5344CB8AC3E}">
        <p14:creationId xmlns:p14="http://schemas.microsoft.com/office/powerpoint/2010/main" val="37415268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800" dirty="0"/>
              <a:t>Gesetz der Unerschöpflichkeit der technischen Entwicklung</a:t>
            </a:r>
          </a:p>
        </p:txBody>
      </p:sp>
      <p:sp>
        <p:nvSpPr>
          <p:cNvPr id="3" name="Inhaltsplatzhalter 2"/>
          <p:cNvSpPr>
            <a:spLocks noGrp="1"/>
          </p:cNvSpPr>
          <p:nvPr>
            <p:ph idx="1"/>
          </p:nvPr>
        </p:nvSpPr>
        <p:spPr/>
        <p:txBody>
          <a:bodyPr/>
          <a:lstStyle/>
          <a:p>
            <a:pPr marL="0" indent="0">
              <a:buNone/>
            </a:pPr>
            <a:endParaRPr lang="de-DE" dirty="0"/>
          </a:p>
        </p:txBody>
      </p:sp>
      <p:pic>
        <p:nvPicPr>
          <p:cNvPr id="1026" name="Picture 2" descr="IMG_0539"/>
          <p:cNvPicPr>
            <a:picLocks noChangeAspect="1" noChangeArrowheads="1"/>
          </p:cNvPicPr>
          <p:nvPr/>
        </p:nvPicPr>
        <p:blipFill rotWithShape="1">
          <a:blip r:embed="rId2">
            <a:extLst>
              <a:ext uri="{28A0092B-C50C-407E-A947-70E740481C1C}">
                <a14:useLocalDpi xmlns:a14="http://schemas.microsoft.com/office/drawing/2010/main" val="0"/>
              </a:ext>
            </a:extLst>
          </a:blip>
          <a:srcRect l="3622" t="38566" r="5124" b="15792"/>
          <a:stretch/>
        </p:blipFill>
        <p:spPr bwMode="auto">
          <a:xfrm>
            <a:off x="295590" y="1484784"/>
            <a:ext cx="6868698"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liennummernplatzhalter 4"/>
          <p:cNvSpPr>
            <a:spLocks noGrp="1"/>
          </p:cNvSpPr>
          <p:nvPr>
            <p:ph type="sldNum" sz="quarter" idx="12"/>
          </p:nvPr>
        </p:nvSpPr>
        <p:spPr/>
        <p:txBody>
          <a:bodyPr/>
          <a:lstStyle/>
          <a:p>
            <a:fld id="{C6839156-0AB0-4DF6-B272-47750D79F21E}" type="slidenum">
              <a:rPr lang="de-DE" smtClean="0"/>
              <a:t>84</a:t>
            </a:fld>
            <a:endParaRPr lang="de-DE"/>
          </a:p>
        </p:txBody>
      </p:sp>
    </p:spTree>
    <p:extLst>
      <p:ext uri="{BB962C8B-B14F-4D97-AF65-F5344CB8AC3E}">
        <p14:creationId xmlns:p14="http://schemas.microsoft.com/office/powerpoint/2010/main" val="41094445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76672"/>
            <a:ext cx="6491064" cy="720080"/>
          </a:xfrm>
        </p:spPr>
        <p:txBody>
          <a:bodyPr>
            <a:normAutofit fontScale="90000"/>
          </a:bodyPr>
          <a:lstStyle/>
          <a:p>
            <a:r>
              <a:rPr lang="de-DE" dirty="0" err="1"/>
              <a:t>Tshobo</a:t>
            </a:r>
            <a:endParaRPr lang="de-DE" dirty="0"/>
          </a:p>
        </p:txBody>
      </p:sp>
      <p:sp>
        <p:nvSpPr>
          <p:cNvPr id="3" name="Inhaltsplatzhalter 2"/>
          <p:cNvSpPr>
            <a:spLocks noGrp="1"/>
          </p:cNvSpPr>
          <p:nvPr>
            <p:ph idx="1"/>
          </p:nvPr>
        </p:nvSpPr>
        <p:spPr/>
        <p:txBody>
          <a:bodyPr/>
          <a:lstStyle/>
          <a:p>
            <a:pPr marL="0" indent="0">
              <a:buNone/>
            </a:pPr>
            <a:r>
              <a:rPr lang="de-DE" dirty="0"/>
              <a:t> </a:t>
            </a:r>
          </a:p>
        </p:txBody>
      </p:sp>
      <p:sp>
        <p:nvSpPr>
          <p:cNvPr id="4" name="Foliennummernplatzhalter 3"/>
          <p:cNvSpPr>
            <a:spLocks noGrp="1"/>
          </p:cNvSpPr>
          <p:nvPr>
            <p:ph type="sldNum" sz="quarter" idx="12"/>
          </p:nvPr>
        </p:nvSpPr>
        <p:spPr/>
        <p:txBody>
          <a:bodyPr/>
          <a:lstStyle/>
          <a:p>
            <a:fld id="{C6839156-0AB0-4DF6-B272-47750D79F21E}" type="slidenum">
              <a:rPr lang="de-DE" smtClean="0"/>
              <a:t>85</a:t>
            </a:fld>
            <a:endParaRPr lang="de-DE"/>
          </a:p>
        </p:txBody>
      </p:sp>
      <p:pic>
        <p:nvPicPr>
          <p:cNvPr id="2050" name="Picture 2" descr="C:\Users\kcast\OneDrive\Desktop\tshobo-comfort_0003_TSHOBO-WIPPE-ISO-003-2320-001-160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581" y="1900083"/>
            <a:ext cx="3096344" cy="387043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kcast\OneDrive\Desktop\TSHOBO-Start-1-768x4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6915" y="1506442"/>
            <a:ext cx="2906539" cy="16614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kcast\OneDrive\Desktop\TSHOBO-Start-2-768x4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2683" y="3161223"/>
            <a:ext cx="2875005" cy="164339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kcast\OneDrive\Desktop\TSHOBO-Start-3-768x43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2683" y="4773805"/>
            <a:ext cx="2865798" cy="1638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7522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Transfer\PHOTO-2021-08-05-15-54-3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552" t="18737" r="5724" b="11838"/>
          <a:stretch/>
        </p:blipFill>
        <p:spPr bwMode="auto">
          <a:xfrm>
            <a:off x="4794375" y="2204864"/>
            <a:ext cx="2248143" cy="415848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Altes neu erfinden</a:t>
            </a:r>
          </a:p>
        </p:txBody>
      </p:sp>
      <p:sp>
        <p:nvSpPr>
          <p:cNvPr id="3" name="Inhaltsplatzhalter 2"/>
          <p:cNvSpPr>
            <a:spLocks noGrp="1"/>
          </p:cNvSpPr>
          <p:nvPr>
            <p:ph idx="1"/>
          </p:nvPr>
        </p:nvSpPr>
        <p:spPr>
          <a:xfrm>
            <a:off x="457200" y="1340768"/>
            <a:ext cx="6491064" cy="5166594"/>
          </a:xfrm>
        </p:spPr>
        <p:txBody>
          <a:bodyPr>
            <a:normAutofit fontScale="92500" lnSpcReduction="10000"/>
          </a:bodyPr>
          <a:lstStyle/>
          <a:p>
            <a:r>
              <a:rPr lang="de-DE" sz="2400" dirty="0"/>
              <a:t>Häufig können alte oder uralte Lösungen, die kaum noch genutzt werden mit neuer Technik wieder eine Renaissance </a:t>
            </a:r>
          </a:p>
          <a:p>
            <a:pPr marL="360363" indent="-360363">
              <a:buNone/>
            </a:pPr>
            <a:r>
              <a:rPr lang="de-DE" sz="2400" dirty="0"/>
              <a:t>	erleben.</a:t>
            </a:r>
          </a:p>
          <a:p>
            <a:r>
              <a:rPr lang="de-DE" sz="2400" dirty="0"/>
              <a:t>Holzheizung – Zentralheizung – </a:t>
            </a:r>
          </a:p>
          <a:p>
            <a:pPr marL="360363" indent="-360363">
              <a:buNone/>
            </a:pPr>
            <a:r>
              <a:rPr lang="de-DE" sz="2400" dirty="0"/>
              <a:t>	elektronisch gesteuerte </a:t>
            </a:r>
          </a:p>
          <a:p>
            <a:pPr marL="360363" indent="-360363">
              <a:buNone/>
            </a:pPr>
            <a:r>
              <a:rPr lang="de-DE" sz="2400" dirty="0"/>
              <a:t>	Holzheizung</a:t>
            </a:r>
          </a:p>
          <a:p>
            <a:r>
              <a:rPr lang="de-DE" sz="2400" dirty="0"/>
              <a:t>Wie war es früher und kann ich</a:t>
            </a:r>
          </a:p>
          <a:p>
            <a:pPr marL="360363" indent="-360363">
              <a:buNone/>
            </a:pPr>
            <a:r>
              <a:rPr lang="de-DE" sz="2400" dirty="0"/>
              <a:t>	das mit den heute zur </a:t>
            </a:r>
          </a:p>
          <a:p>
            <a:pPr marL="360363" indent="-360363">
              <a:buNone/>
            </a:pPr>
            <a:r>
              <a:rPr lang="de-DE" sz="2400" dirty="0"/>
              <a:t>	Verfügung stehenden Mitteln </a:t>
            </a:r>
          </a:p>
          <a:p>
            <a:pPr marL="360363" indent="-360363">
              <a:buNone/>
            </a:pPr>
            <a:r>
              <a:rPr lang="de-DE" sz="2400" dirty="0"/>
              <a:t>	viel besser machen?</a:t>
            </a:r>
          </a:p>
          <a:p>
            <a:r>
              <a:rPr lang="de-DE" sz="2400" dirty="0"/>
              <a:t>Z.B. Vertreiben von </a:t>
            </a:r>
          </a:p>
          <a:p>
            <a:pPr marL="360363" indent="-360363">
              <a:buNone/>
            </a:pPr>
            <a:r>
              <a:rPr lang="de-DE" sz="2400" dirty="0"/>
              <a:t>	Wildschweinen mit Laserlicht,</a:t>
            </a:r>
          </a:p>
          <a:p>
            <a:pPr marL="360363" indent="-360363">
              <a:buNone/>
            </a:pPr>
            <a:r>
              <a:rPr lang="de-DE" sz="2400" dirty="0"/>
              <a:t>	Filterkaffee</a:t>
            </a:r>
          </a:p>
        </p:txBody>
      </p:sp>
      <p:sp>
        <p:nvSpPr>
          <p:cNvPr id="4" name="Foliennummernplatzhalter 3"/>
          <p:cNvSpPr>
            <a:spLocks noGrp="1"/>
          </p:cNvSpPr>
          <p:nvPr>
            <p:ph type="sldNum" sz="quarter" idx="12"/>
          </p:nvPr>
        </p:nvSpPr>
        <p:spPr/>
        <p:txBody>
          <a:bodyPr/>
          <a:lstStyle/>
          <a:p>
            <a:fld id="{C6839156-0AB0-4DF6-B272-47750D79F21E}" type="slidenum">
              <a:rPr lang="de-DE" smtClean="0"/>
              <a:t>86</a:t>
            </a:fld>
            <a:endParaRPr lang="de-DE"/>
          </a:p>
        </p:txBody>
      </p:sp>
    </p:spTree>
    <p:extLst>
      <p:ext uri="{BB962C8B-B14F-4D97-AF65-F5344CB8AC3E}">
        <p14:creationId xmlns:p14="http://schemas.microsoft.com/office/powerpoint/2010/main" val="9687446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60648"/>
            <a:ext cx="6840760" cy="576064"/>
          </a:xfrm>
        </p:spPr>
        <p:txBody>
          <a:bodyPr>
            <a:normAutofit/>
          </a:bodyPr>
          <a:lstStyle/>
          <a:p>
            <a:r>
              <a:rPr lang="de-DE" sz="2800" dirty="0"/>
              <a:t>Widerspruchsorientierte Innovationsstrategie</a:t>
            </a:r>
          </a:p>
        </p:txBody>
      </p:sp>
      <p:pic>
        <p:nvPicPr>
          <p:cNvPr id="4" name="Inhaltsplatzhalter 3"/>
          <p:cNvPicPr>
            <a:picLocks noGrp="1"/>
          </p:cNvPicPr>
          <p:nvPr>
            <p:ph idx="1"/>
          </p:nvPr>
        </p:nvPicPr>
        <p:blipFill rotWithShape="1">
          <a:blip r:embed="rId2">
            <a:extLst>
              <a:ext uri="{28A0092B-C50C-407E-A947-70E740481C1C}">
                <a14:useLocalDpi xmlns:a14="http://schemas.microsoft.com/office/drawing/2010/main" val="0"/>
              </a:ext>
            </a:extLst>
          </a:blip>
          <a:srcRect l="11335" t="25005" r="16444" b="14456"/>
          <a:stretch/>
        </p:blipFill>
        <p:spPr bwMode="auto">
          <a:xfrm>
            <a:off x="1403648" y="836712"/>
            <a:ext cx="4536503" cy="5904656"/>
          </a:xfrm>
          <a:prstGeom prst="rect">
            <a:avLst/>
          </a:prstGeom>
          <a:noFill/>
          <a:ln>
            <a:noFill/>
          </a:ln>
        </p:spPr>
      </p:pic>
      <p:sp>
        <p:nvSpPr>
          <p:cNvPr id="5" name="Foliennummernplatzhalter 4"/>
          <p:cNvSpPr>
            <a:spLocks noGrp="1"/>
          </p:cNvSpPr>
          <p:nvPr>
            <p:ph type="sldNum" sz="quarter" idx="12"/>
          </p:nvPr>
        </p:nvSpPr>
        <p:spPr/>
        <p:txBody>
          <a:bodyPr/>
          <a:lstStyle/>
          <a:p>
            <a:fld id="{C6839156-0AB0-4DF6-B272-47750D79F21E}" type="slidenum">
              <a:rPr lang="de-DE" smtClean="0"/>
              <a:t>87</a:t>
            </a:fld>
            <a:endParaRPr lang="de-DE"/>
          </a:p>
        </p:txBody>
      </p:sp>
    </p:spTree>
    <p:extLst>
      <p:ext uri="{BB962C8B-B14F-4D97-AF65-F5344CB8AC3E}">
        <p14:creationId xmlns:p14="http://schemas.microsoft.com/office/powerpoint/2010/main" val="18768837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Entstehungsetappe</a:t>
            </a:r>
          </a:p>
        </p:txBody>
      </p:sp>
      <p:pic>
        <p:nvPicPr>
          <p:cNvPr id="4" name="Inhaltsplatzhalter 3"/>
          <p:cNvPicPr>
            <a:picLocks noGrp="1"/>
          </p:cNvPicPr>
          <p:nvPr>
            <p:ph idx="1"/>
          </p:nvPr>
        </p:nvPicPr>
        <p:blipFill rotWithShape="1">
          <a:blip r:embed="rId2" cstate="print">
            <a:extLst>
              <a:ext uri="{28A0092B-C50C-407E-A947-70E740481C1C}">
                <a14:useLocalDpi xmlns:a14="http://schemas.microsoft.com/office/drawing/2010/main" val="0"/>
              </a:ext>
            </a:extLst>
          </a:blip>
          <a:srcRect l="1492" t="14376" r="1444" b="16577"/>
          <a:stretch/>
        </p:blipFill>
        <p:spPr bwMode="auto">
          <a:xfrm>
            <a:off x="467544" y="1340768"/>
            <a:ext cx="6696744" cy="5112567"/>
          </a:xfrm>
          <a:prstGeom prst="rect">
            <a:avLst/>
          </a:prstGeom>
          <a:noFill/>
          <a:ln>
            <a:noFill/>
          </a:ln>
        </p:spPr>
      </p:pic>
      <p:sp>
        <p:nvSpPr>
          <p:cNvPr id="5" name="Foliennummernplatzhalter 4"/>
          <p:cNvSpPr>
            <a:spLocks noGrp="1"/>
          </p:cNvSpPr>
          <p:nvPr>
            <p:ph type="sldNum" sz="quarter" idx="12"/>
          </p:nvPr>
        </p:nvSpPr>
        <p:spPr/>
        <p:txBody>
          <a:bodyPr/>
          <a:lstStyle/>
          <a:p>
            <a:fld id="{C6839156-0AB0-4DF6-B272-47750D79F21E}" type="slidenum">
              <a:rPr lang="de-DE" smtClean="0"/>
              <a:t>88</a:t>
            </a:fld>
            <a:endParaRPr lang="de-DE"/>
          </a:p>
        </p:txBody>
      </p:sp>
    </p:spTree>
    <p:extLst>
      <p:ext uri="{BB962C8B-B14F-4D97-AF65-F5344CB8AC3E}">
        <p14:creationId xmlns:p14="http://schemas.microsoft.com/office/powerpoint/2010/main" val="33786356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Dynamisierungsetappe</a:t>
            </a:r>
          </a:p>
        </p:txBody>
      </p:sp>
      <p:pic>
        <p:nvPicPr>
          <p:cNvPr id="4" name="Inhaltsplatzhalter 3"/>
          <p:cNvPicPr>
            <a:picLocks noGrp="1"/>
          </p:cNvPicPr>
          <p:nvPr>
            <p:ph idx="1"/>
          </p:nvPr>
        </p:nvPicPr>
        <p:blipFill rotWithShape="1">
          <a:blip r:embed="rId2" cstate="print">
            <a:extLst>
              <a:ext uri="{28A0092B-C50C-407E-A947-70E740481C1C}">
                <a14:useLocalDpi xmlns:a14="http://schemas.microsoft.com/office/drawing/2010/main" val="0"/>
              </a:ext>
            </a:extLst>
          </a:blip>
          <a:srcRect t="12821" b="9695"/>
          <a:stretch/>
        </p:blipFill>
        <p:spPr bwMode="auto">
          <a:xfrm>
            <a:off x="611560" y="1340768"/>
            <a:ext cx="6480720" cy="5184576"/>
          </a:xfrm>
          <a:prstGeom prst="rect">
            <a:avLst/>
          </a:prstGeom>
          <a:noFill/>
          <a:ln>
            <a:noFill/>
          </a:ln>
        </p:spPr>
      </p:pic>
      <p:sp>
        <p:nvSpPr>
          <p:cNvPr id="5" name="Foliennummernplatzhalter 4"/>
          <p:cNvSpPr>
            <a:spLocks noGrp="1"/>
          </p:cNvSpPr>
          <p:nvPr>
            <p:ph type="sldNum" sz="quarter" idx="12"/>
          </p:nvPr>
        </p:nvSpPr>
        <p:spPr/>
        <p:txBody>
          <a:bodyPr/>
          <a:lstStyle/>
          <a:p>
            <a:fld id="{C6839156-0AB0-4DF6-B272-47750D79F21E}" type="slidenum">
              <a:rPr lang="de-DE" smtClean="0"/>
              <a:t>89</a:t>
            </a:fld>
            <a:endParaRPr lang="de-DE"/>
          </a:p>
        </p:txBody>
      </p:sp>
    </p:spTree>
    <p:extLst>
      <p:ext uri="{BB962C8B-B14F-4D97-AF65-F5344CB8AC3E}">
        <p14:creationId xmlns:p14="http://schemas.microsoft.com/office/powerpoint/2010/main" val="2932040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792162"/>
          </a:xfrm>
        </p:spPr>
        <p:txBody>
          <a:bodyPr>
            <a:normAutofit/>
          </a:bodyPr>
          <a:lstStyle/>
          <a:p>
            <a:r>
              <a:rPr lang="de-DE" sz="3200" dirty="0"/>
              <a:t>Modulbeschreibung Inhalt</a:t>
            </a:r>
          </a:p>
        </p:txBody>
      </p:sp>
      <p:sp>
        <p:nvSpPr>
          <p:cNvPr id="3" name="Inhaltsplatzhalter 2"/>
          <p:cNvSpPr>
            <a:spLocks noGrp="1"/>
          </p:cNvSpPr>
          <p:nvPr>
            <p:ph idx="1"/>
          </p:nvPr>
        </p:nvSpPr>
        <p:spPr>
          <a:xfrm>
            <a:off x="546100" y="1041400"/>
            <a:ext cx="6311900" cy="5263728"/>
          </a:xfrm>
        </p:spPr>
        <p:txBody>
          <a:bodyPr>
            <a:noAutofit/>
          </a:bodyPr>
          <a:lstStyle/>
          <a:p>
            <a:pPr>
              <a:lnSpc>
                <a:spcPct val="120000"/>
              </a:lnSpc>
              <a:spcBef>
                <a:spcPts val="600"/>
              </a:spcBef>
            </a:pPr>
            <a:r>
              <a:rPr lang="de-DE" sz="2000" dirty="0"/>
              <a:t>Grundlagen von Verträgen, wie insbesondere zur Geheimhaltung und Zusammenarbeit</a:t>
            </a:r>
          </a:p>
          <a:p>
            <a:pPr>
              <a:lnSpc>
                <a:spcPct val="120000"/>
              </a:lnSpc>
              <a:spcBef>
                <a:spcPts val="600"/>
              </a:spcBef>
            </a:pPr>
            <a:r>
              <a:rPr lang="de-DE" sz="2000" dirty="0"/>
              <a:t>Arbeitnehmererfindergesetz</a:t>
            </a:r>
          </a:p>
          <a:p>
            <a:pPr>
              <a:lnSpc>
                <a:spcPct val="120000"/>
              </a:lnSpc>
              <a:spcBef>
                <a:spcPts val="600"/>
              </a:spcBef>
            </a:pPr>
            <a:r>
              <a:rPr lang="de-DE" sz="2000" dirty="0"/>
              <a:t>Wege und Techniken, die zu Erfindungen führen</a:t>
            </a:r>
          </a:p>
          <a:p>
            <a:pPr>
              <a:lnSpc>
                <a:spcPct val="120000"/>
              </a:lnSpc>
              <a:spcBef>
                <a:spcPts val="600"/>
              </a:spcBef>
            </a:pPr>
            <a:r>
              <a:rPr lang="de-DE" sz="2000" dirty="0"/>
              <a:t>Megatrends, Bionik, Morphologischer Kasten</a:t>
            </a:r>
          </a:p>
          <a:p>
            <a:pPr>
              <a:lnSpc>
                <a:spcPct val="120000"/>
              </a:lnSpc>
              <a:spcBef>
                <a:spcPts val="600"/>
              </a:spcBef>
            </a:pPr>
            <a:r>
              <a:rPr lang="de-DE" sz="2000" dirty="0"/>
              <a:t>Schutzrechte wie Patent, Gebrauchsmuster, Marke und Design kennenlernen</a:t>
            </a:r>
          </a:p>
          <a:p>
            <a:pPr>
              <a:lnSpc>
                <a:spcPct val="120000"/>
              </a:lnSpc>
              <a:spcBef>
                <a:spcPts val="600"/>
              </a:spcBef>
            </a:pPr>
            <a:r>
              <a:rPr lang="de-DE" sz="2000" dirty="0"/>
              <a:t>Recherchestrategien, Stand der Technik, Freedom </a:t>
            </a:r>
            <a:r>
              <a:rPr lang="de-DE" sz="2000" dirty="0" err="1"/>
              <a:t>to</a:t>
            </a:r>
            <a:r>
              <a:rPr lang="de-DE" sz="2000" dirty="0"/>
              <a:t> </a:t>
            </a:r>
            <a:r>
              <a:rPr lang="de-DE" sz="2000" dirty="0" err="1"/>
              <a:t>Operate</a:t>
            </a:r>
            <a:endParaRPr lang="de-DE" sz="2000" dirty="0"/>
          </a:p>
          <a:p>
            <a:pPr>
              <a:lnSpc>
                <a:spcPct val="120000"/>
              </a:lnSpc>
              <a:spcBef>
                <a:spcPts val="600"/>
              </a:spcBef>
            </a:pPr>
            <a:r>
              <a:rPr lang="de-DE" sz="2000" dirty="0"/>
              <a:t>Anmeldestrategien</a:t>
            </a:r>
          </a:p>
          <a:p>
            <a:pPr>
              <a:lnSpc>
                <a:spcPct val="120000"/>
              </a:lnSpc>
              <a:spcBef>
                <a:spcPts val="600"/>
              </a:spcBef>
            </a:pPr>
            <a:r>
              <a:rPr lang="de-DE" sz="2000" dirty="0"/>
              <a:t>Ausarbeiten und Einreichen einer eigenen Patentanmeldung</a:t>
            </a:r>
          </a:p>
          <a:p>
            <a:pPr>
              <a:lnSpc>
                <a:spcPct val="120000"/>
              </a:lnSpc>
              <a:spcBef>
                <a:spcPts val="600"/>
              </a:spcBef>
            </a:pPr>
            <a:r>
              <a:rPr lang="de-DE" sz="2000" dirty="0"/>
              <a:t>Vermarktung und Lizensierung</a:t>
            </a:r>
          </a:p>
          <a:p>
            <a:endParaRPr lang="de-DE" sz="2000" dirty="0"/>
          </a:p>
        </p:txBody>
      </p:sp>
      <p:sp>
        <p:nvSpPr>
          <p:cNvPr id="5" name="Foliennummernplatzhalter 4"/>
          <p:cNvSpPr>
            <a:spLocks noGrp="1"/>
          </p:cNvSpPr>
          <p:nvPr>
            <p:ph type="sldNum" sz="quarter" idx="12"/>
          </p:nvPr>
        </p:nvSpPr>
        <p:spPr/>
        <p:txBody>
          <a:bodyPr/>
          <a:lstStyle/>
          <a:p>
            <a:fld id="{C6839156-0AB0-4DF6-B272-47750D79F21E}" type="slidenum">
              <a:rPr lang="de-DE" smtClean="0"/>
              <a:t>9</a:t>
            </a:fld>
            <a:endParaRPr lang="de-DE"/>
          </a:p>
        </p:txBody>
      </p:sp>
    </p:spTree>
    <p:extLst>
      <p:ext uri="{BB962C8B-B14F-4D97-AF65-F5344CB8AC3E}">
        <p14:creationId xmlns:p14="http://schemas.microsoft.com/office/powerpoint/2010/main" val="42577794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Obersystembildung</a:t>
            </a:r>
          </a:p>
        </p:txBody>
      </p:sp>
      <p:pic>
        <p:nvPicPr>
          <p:cNvPr id="4" name="Inhaltsplatzhalter 3"/>
          <p:cNvPicPr>
            <a:picLocks noGrp="1"/>
          </p:cNvPicPr>
          <p:nvPr>
            <p:ph idx="1"/>
          </p:nvPr>
        </p:nvPicPr>
        <p:blipFill rotWithShape="1">
          <a:blip r:embed="rId2" cstate="print">
            <a:extLst>
              <a:ext uri="{28A0092B-C50C-407E-A947-70E740481C1C}">
                <a14:useLocalDpi xmlns:a14="http://schemas.microsoft.com/office/drawing/2010/main" val="0"/>
              </a:ext>
            </a:extLst>
          </a:blip>
          <a:srcRect l="1979" t="18594" r="2970" b="16133"/>
          <a:stretch/>
        </p:blipFill>
        <p:spPr bwMode="auto">
          <a:xfrm>
            <a:off x="611560" y="1556792"/>
            <a:ext cx="6336704" cy="4752528"/>
          </a:xfrm>
          <a:prstGeom prst="rect">
            <a:avLst/>
          </a:prstGeom>
          <a:noFill/>
          <a:ln>
            <a:noFill/>
          </a:ln>
        </p:spPr>
      </p:pic>
      <p:sp>
        <p:nvSpPr>
          <p:cNvPr id="5" name="Foliennummernplatzhalter 4"/>
          <p:cNvSpPr>
            <a:spLocks noGrp="1"/>
          </p:cNvSpPr>
          <p:nvPr>
            <p:ph type="sldNum" sz="quarter" idx="12"/>
          </p:nvPr>
        </p:nvSpPr>
        <p:spPr/>
        <p:txBody>
          <a:bodyPr/>
          <a:lstStyle/>
          <a:p>
            <a:fld id="{C6839156-0AB0-4DF6-B272-47750D79F21E}" type="slidenum">
              <a:rPr lang="de-DE" smtClean="0"/>
              <a:t>90</a:t>
            </a:fld>
            <a:endParaRPr lang="de-DE"/>
          </a:p>
        </p:txBody>
      </p:sp>
    </p:spTree>
    <p:extLst>
      <p:ext uri="{BB962C8B-B14F-4D97-AF65-F5344CB8AC3E}">
        <p14:creationId xmlns:p14="http://schemas.microsoft.com/office/powerpoint/2010/main" val="36792049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Optimierungsetappe</a:t>
            </a:r>
          </a:p>
        </p:txBody>
      </p:sp>
      <p:pic>
        <p:nvPicPr>
          <p:cNvPr id="4" name="Inhaltsplatzhalter 3"/>
          <p:cNvPicPr>
            <a:picLocks noGrp="1"/>
          </p:cNvPicPr>
          <p:nvPr>
            <p:ph idx="1"/>
          </p:nvPr>
        </p:nvPicPr>
        <p:blipFill rotWithShape="1">
          <a:blip r:embed="rId2" cstate="print">
            <a:extLst>
              <a:ext uri="{28A0092B-C50C-407E-A947-70E740481C1C}">
                <a14:useLocalDpi xmlns:a14="http://schemas.microsoft.com/office/drawing/2010/main" val="0"/>
              </a:ext>
            </a:extLst>
          </a:blip>
          <a:srcRect l="1803" t="16596" r="2807" b="16577"/>
          <a:stretch/>
        </p:blipFill>
        <p:spPr bwMode="auto">
          <a:xfrm>
            <a:off x="755576" y="1484784"/>
            <a:ext cx="6120679" cy="4680520"/>
          </a:xfrm>
          <a:prstGeom prst="rect">
            <a:avLst/>
          </a:prstGeom>
          <a:noFill/>
          <a:ln>
            <a:noFill/>
          </a:ln>
        </p:spPr>
      </p:pic>
      <p:sp>
        <p:nvSpPr>
          <p:cNvPr id="5" name="Foliennummernplatzhalter 4"/>
          <p:cNvSpPr>
            <a:spLocks noGrp="1"/>
          </p:cNvSpPr>
          <p:nvPr>
            <p:ph type="sldNum" sz="quarter" idx="12"/>
          </p:nvPr>
        </p:nvSpPr>
        <p:spPr/>
        <p:txBody>
          <a:bodyPr/>
          <a:lstStyle/>
          <a:p>
            <a:fld id="{C6839156-0AB0-4DF6-B272-47750D79F21E}" type="slidenum">
              <a:rPr lang="de-DE" smtClean="0"/>
              <a:t>91</a:t>
            </a:fld>
            <a:endParaRPr lang="de-DE"/>
          </a:p>
        </p:txBody>
      </p:sp>
    </p:spTree>
    <p:extLst>
      <p:ext uri="{BB962C8B-B14F-4D97-AF65-F5344CB8AC3E}">
        <p14:creationId xmlns:p14="http://schemas.microsoft.com/office/powerpoint/2010/main" val="30672570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76672"/>
            <a:ext cx="6491064" cy="648072"/>
          </a:xfrm>
        </p:spPr>
        <p:txBody>
          <a:bodyPr>
            <a:normAutofit fontScale="90000"/>
          </a:bodyPr>
          <a:lstStyle/>
          <a:p>
            <a:r>
              <a:rPr lang="de-DE" dirty="0"/>
              <a:t>Miniaturisierung</a:t>
            </a:r>
          </a:p>
        </p:txBody>
      </p:sp>
      <p:sp>
        <p:nvSpPr>
          <p:cNvPr id="3" name="Inhaltsplatzhalter 2"/>
          <p:cNvSpPr>
            <a:spLocks noGrp="1"/>
          </p:cNvSpPr>
          <p:nvPr>
            <p:ph idx="1"/>
          </p:nvPr>
        </p:nvSpPr>
        <p:spPr/>
        <p:txBody>
          <a:bodyPr>
            <a:normAutofit fontScale="92500" lnSpcReduction="10000"/>
          </a:bodyPr>
          <a:lstStyle/>
          <a:p>
            <a:pPr>
              <a:lnSpc>
                <a:spcPct val="120000"/>
              </a:lnSpc>
              <a:spcBef>
                <a:spcPts val="1200"/>
              </a:spcBef>
            </a:pPr>
            <a:r>
              <a:rPr lang="de-DE" dirty="0"/>
              <a:t>Flugzeug wird zur Ein-Mann-</a:t>
            </a:r>
            <a:r>
              <a:rPr lang="de-DE" dirty="0" err="1"/>
              <a:t>Drone</a:t>
            </a:r>
            <a:endParaRPr lang="de-DE" dirty="0"/>
          </a:p>
          <a:p>
            <a:pPr>
              <a:lnSpc>
                <a:spcPct val="120000"/>
              </a:lnSpc>
              <a:spcBef>
                <a:spcPts val="1200"/>
              </a:spcBef>
            </a:pPr>
            <a:r>
              <a:rPr lang="de-DE" dirty="0"/>
              <a:t>Display der Waschmaschine ist nur noch auf dem Handy</a:t>
            </a:r>
          </a:p>
          <a:p>
            <a:pPr>
              <a:lnSpc>
                <a:spcPct val="120000"/>
              </a:lnSpc>
              <a:spcBef>
                <a:spcPts val="1200"/>
              </a:spcBef>
            </a:pPr>
            <a:r>
              <a:rPr lang="de-DE" dirty="0"/>
              <a:t>Brille wird zur </a:t>
            </a:r>
            <a:r>
              <a:rPr lang="de-DE" dirty="0" err="1"/>
              <a:t>customized</a:t>
            </a:r>
            <a:r>
              <a:rPr lang="de-DE" dirty="0"/>
              <a:t> Linse</a:t>
            </a:r>
          </a:p>
          <a:p>
            <a:pPr>
              <a:lnSpc>
                <a:spcPct val="120000"/>
              </a:lnSpc>
              <a:spcBef>
                <a:spcPts val="1200"/>
              </a:spcBef>
            </a:pPr>
            <a:r>
              <a:rPr lang="de-DE" dirty="0"/>
              <a:t>Hörgerät im Ohr</a:t>
            </a:r>
          </a:p>
          <a:p>
            <a:pPr>
              <a:lnSpc>
                <a:spcPct val="120000"/>
              </a:lnSpc>
              <a:spcBef>
                <a:spcPts val="1200"/>
              </a:spcBef>
            </a:pPr>
            <a:r>
              <a:rPr lang="de-DE" dirty="0"/>
              <a:t>Computer wird zum Handy</a:t>
            </a:r>
          </a:p>
          <a:p>
            <a:pPr>
              <a:lnSpc>
                <a:spcPct val="120000"/>
              </a:lnSpc>
              <a:spcBef>
                <a:spcPts val="1200"/>
              </a:spcBef>
            </a:pPr>
            <a:r>
              <a:rPr lang="de-DE" dirty="0"/>
              <a:t>Die Glühbirne wird zur OLED</a:t>
            </a:r>
          </a:p>
          <a:p>
            <a:endParaRPr lang="de-DE" dirty="0"/>
          </a:p>
          <a:p>
            <a:endParaRPr lang="de-DE" dirty="0"/>
          </a:p>
        </p:txBody>
      </p:sp>
      <p:sp>
        <p:nvSpPr>
          <p:cNvPr id="4" name="Foliennummernplatzhalter 3"/>
          <p:cNvSpPr>
            <a:spLocks noGrp="1"/>
          </p:cNvSpPr>
          <p:nvPr>
            <p:ph type="sldNum" sz="quarter" idx="12"/>
          </p:nvPr>
        </p:nvSpPr>
        <p:spPr/>
        <p:txBody>
          <a:bodyPr/>
          <a:lstStyle/>
          <a:p>
            <a:fld id="{C6839156-0AB0-4DF6-B272-47750D79F21E}" type="slidenum">
              <a:rPr lang="de-DE" smtClean="0"/>
              <a:t>92</a:t>
            </a:fld>
            <a:endParaRPr lang="de-DE"/>
          </a:p>
        </p:txBody>
      </p:sp>
    </p:spTree>
    <p:extLst>
      <p:ext uri="{BB962C8B-B14F-4D97-AF65-F5344CB8AC3E}">
        <p14:creationId xmlns:p14="http://schemas.microsoft.com/office/powerpoint/2010/main" val="1837729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Bionik</a:t>
            </a:r>
          </a:p>
        </p:txBody>
      </p:sp>
      <p:pic>
        <p:nvPicPr>
          <p:cNvPr id="4" name="Inhaltsplatzhalt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124744"/>
            <a:ext cx="6840759" cy="5256584"/>
          </a:xfrm>
          <a:prstGeom prst="rect">
            <a:avLst/>
          </a:prstGeom>
          <a:noFill/>
          <a:ln>
            <a:noFill/>
          </a:ln>
        </p:spPr>
      </p:pic>
      <p:sp>
        <p:nvSpPr>
          <p:cNvPr id="5" name="Foliennummernplatzhalter 4"/>
          <p:cNvSpPr>
            <a:spLocks noGrp="1"/>
          </p:cNvSpPr>
          <p:nvPr>
            <p:ph type="sldNum" sz="quarter" idx="12"/>
          </p:nvPr>
        </p:nvSpPr>
        <p:spPr/>
        <p:txBody>
          <a:bodyPr/>
          <a:lstStyle/>
          <a:p>
            <a:fld id="{C6839156-0AB0-4DF6-B272-47750D79F21E}" type="slidenum">
              <a:rPr lang="de-DE" smtClean="0"/>
              <a:t>93</a:t>
            </a:fld>
            <a:endParaRPr lang="de-DE"/>
          </a:p>
        </p:txBody>
      </p:sp>
    </p:spTree>
    <p:extLst>
      <p:ext uri="{BB962C8B-B14F-4D97-AF65-F5344CB8AC3E}">
        <p14:creationId xmlns:p14="http://schemas.microsoft.com/office/powerpoint/2010/main" val="25045799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Analogie Flügel</a:t>
            </a:r>
          </a:p>
        </p:txBody>
      </p:sp>
      <p:pic>
        <p:nvPicPr>
          <p:cNvPr id="4" name="Inhaltsplatzhalter 3"/>
          <p:cNvPicPr>
            <a:picLocks noGrp="1"/>
          </p:cNvPicPr>
          <p:nvPr>
            <p:ph idx="1"/>
          </p:nvPr>
        </p:nvPicPr>
        <p:blipFill rotWithShape="1">
          <a:blip r:embed="rId2" cstate="print">
            <a:extLst>
              <a:ext uri="{28A0092B-C50C-407E-A947-70E740481C1C}">
                <a14:useLocalDpi xmlns:a14="http://schemas.microsoft.com/office/drawing/2010/main" val="0"/>
              </a:ext>
            </a:extLst>
          </a:blip>
          <a:srcRect l="4217" t="5472" r="3784" b="22580"/>
          <a:stretch/>
        </p:blipFill>
        <p:spPr bwMode="auto">
          <a:xfrm>
            <a:off x="179512" y="1480456"/>
            <a:ext cx="7128792" cy="4540831"/>
          </a:xfrm>
          <a:prstGeom prst="rect">
            <a:avLst/>
          </a:prstGeom>
          <a:noFill/>
          <a:ln>
            <a:noFill/>
          </a:ln>
        </p:spPr>
      </p:pic>
      <p:sp>
        <p:nvSpPr>
          <p:cNvPr id="5" name="Foliennummernplatzhalter 4"/>
          <p:cNvSpPr>
            <a:spLocks noGrp="1"/>
          </p:cNvSpPr>
          <p:nvPr>
            <p:ph type="sldNum" sz="quarter" idx="12"/>
          </p:nvPr>
        </p:nvSpPr>
        <p:spPr/>
        <p:txBody>
          <a:bodyPr/>
          <a:lstStyle/>
          <a:p>
            <a:fld id="{C6839156-0AB0-4DF6-B272-47750D79F21E}" type="slidenum">
              <a:rPr lang="de-DE" smtClean="0"/>
              <a:t>94</a:t>
            </a:fld>
            <a:endParaRPr lang="de-DE"/>
          </a:p>
        </p:txBody>
      </p:sp>
    </p:spTree>
    <p:extLst>
      <p:ext uri="{BB962C8B-B14F-4D97-AF65-F5344CB8AC3E}">
        <p14:creationId xmlns:p14="http://schemas.microsoft.com/office/powerpoint/2010/main" val="13040894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dirty="0"/>
              <a:t>Übergang von der Instrumentalisierung zur Automatisierung</a:t>
            </a:r>
          </a:p>
        </p:txBody>
      </p:sp>
      <p:pic>
        <p:nvPicPr>
          <p:cNvPr id="4" name="Inhaltsplatzhalter 3"/>
          <p:cNvPicPr>
            <a:picLocks noGrp="1"/>
          </p:cNvPicPr>
          <p:nvPr>
            <p:ph idx="1"/>
          </p:nvPr>
        </p:nvPicPr>
        <p:blipFill rotWithShape="1">
          <a:blip r:embed="rId2" cstate="print">
            <a:extLst>
              <a:ext uri="{28A0092B-C50C-407E-A947-70E740481C1C}">
                <a14:useLocalDpi xmlns:a14="http://schemas.microsoft.com/office/drawing/2010/main" val="0"/>
              </a:ext>
            </a:extLst>
          </a:blip>
          <a:srcRect l="8404" t="12378" r="9829" b="17022"/>
          <a:stretch/>
        </p:blipFill>
        <p:spPr bwMode="auto">
          <a:xfrm>
            <a:off x="539552" y="1700808"/>
            <a:ext cx="6408712" cy="4608512"/>
          </a:xfrm>
          <a:prstGeom prst="rect">
            <a:avLst/>
          </a:prstGeom>
          <a:noFill/>
          <a:ln>
            <a:noFill/>
          </a:ln>
        </p:spPr>
      </p:pic>
      <p:sp>
        <p:nvSpPr>
          <p:cNvPr id="5" name="Foliennummernplatzhalter 4"/>
          <p:cNvSpPr>
            <a:spLocks noGrp="1"/>
          </p:cNvSpPr>
          <p:nvPr>
            <p:ph type="sldNum" sz="quarter" idx="12"/>
          </p:nvPr>
        </p:nvSpPr>
        <p:spPr/>
        <p:txBody>
          <a:bodyPr/>
          <a:lstStyle/>
          <a:p>
            <a:fld id="{C6839156-0AB0-4DF6-B272-47750D79F21E}" type="slidenum">
              <a:rPr lang="de-DE" smtClean="0"/>
              <a:t>95</a:t>
            </a:fld>
            <a:endParaRPr lang="de-DE"/>
          </a:p>
        </p:txBody>
      </p:sp>
    </p:spTree>
    <p:extLst>
      <p:ext uri="{BB962C8B-B14F-4D97-AF65-F5344CB8AC3E}">
        <p14:creationId xmlns:p14="http://schemas.microsoft.com/office/powerpoint/2010/main" val="9220112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Morphologischer Kasten</a:t>
            </a:r>
          </a:p>
        </p:txBody>
      </p:sp>
      <p:pic>
        <p:nvPicPr>
          <p:cNvPr id="4" name="Inhaltsplatzhalter 3" descr="C:\Users\kcast\AppData\Local\Microsoft\Windows\INetCache\Content.Word\2021-08-08_14-02-24_winscan_to_pdf_11.jpg"/>
          <p:cNvPicPr>
            <a:picLocks noGrp="1"/>
          </p:cNvPicPr>
          <p:nvPr>
            <p:ph idx="1"/>
          </p:nvPr>
        </p:nvPicPr>
        <p:blipFill rotWithShape="1">
          <a:blip r:embed="rId2" cstate="print">
            <a:extLst>
              <a:ext uri="{28A0092B-C50C-407E-A947-70E740481C1C}">
                <a14:useLocalDpi xmlns:a14="http://schemas.microsoft.com/office/drawing/2010/main" val="0"/>
              </a:ext>
            </a:extLst>
          </a:blip>
          <a:srcRect l="9953" r="16263" b="11418"/>
          <a:stretch/>
        </p:blipFill>
        <p:spPr bwMode="auto">
          <a:xfrm>
            <a:off x="467544" y="1556792"/>
            <a:ext cx="6696744" cy="4752528"/>
          </a:xfrm>
          <a:prstGeom prst="rect">
            <a:avLst/>
          </a:prstGeom>
          <a:noFill/>
          <a:ln>
            <a:noFill/>
          </a:ln>
          <a:extLst>
            <a:ext uri="{53640926-AAD7-44D8-BBD7-CCE9431645EC}">
              <a14:shadowObscured xmlns:a14="http://schemas.microsoft.com/office/drawing/2010/main"/>
            </a:ext>
          </a:extLst>
        </p:spPr>
      </p:pic>
      <p:sp>
        <p:nvSpPr>
          <p:cNvPr id="5" name="Foliennummernplatzhalter 4"/>
          <p:cNvSpPr>
            <a:spLocks noGrp="1"/>
          </p:cNvSpPr>
          <p:nvPr>
            <p:ph type="sldNum" sz="quarter" idx="12"/>
          </p:nvPr>
        </p:nvSpPr>
        <p:spPr/>
        <p:txBody>
          <a:bodyPr/>
          <a:lstStyle/>
          <a:p>
            <a:fld id="{C6839156-0AB0-4DF6-B272-47750D79F21E}" type="slidenum">
              <a:rPr lang="de-DE" smtClean="0"/>
              <a:t>96</a:t>
            </a:fld>
            <a:endParaRPr lang="de-DE"/>
          </a:p>
        </p:txBody>
      </p:sp>
    </p:spTree>
    <p:extLst>
      <p:ext uri="{BB962C8B-B14F-4D97-AF65-F5344CB8AC3E}">
        <p14:creationId xmlns:p14="http://schemas.microsoft.com/office/powerpoint/2010/main" val="25223134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Morphologische Gedanken</a:t>
            </a:r>
          </a:p>
        </p:txBody>
      </p:sp>
      <p:sp>
        <p:nvSpPr>
          <p:cNvPr id="3" name="Inhaltsplatzhalter 2"/>
          <p:cNvSpPr>
            <a:spLocks noGrp="1"/>
          </p:cNvSpPr>
          <p:nvPr>
            <p:ph idx="1"/>
          </p:nvPr>
        </p:nvSpPr>
        <p:spPr/>
        <p:txBody>
          <a:bodyPr>
            <a:normAutofit fontScale="92500" lnSpcReduction="20000"/>
          </a:bodyPr>
          <a:lstStyle/>
          <a:p>
            <a:pPr>
              <a:lnSpc>
                <a:spcPct val="120000"/>
              </a:lnSpc>
              <a:spcBef>
                <a:spcPts val="1200"/>
              </a:spcBef>
            </a:pPr>
            <a:r>
              <a:rPr lang="de-DE" dirty="0"/>
              <a:t>Was kann ich verändern</a:t>
            </a:r>
          </a:p>
          <a:p>
            <a:pPr>
              <a:lnSpc>
                <a:spcPct val="120000"/>
              </a:lnSpc>
              <a:spcBef>
                <a:spcPts val="1200"/>
              </a:spcBef>
            </a:pPr>
            <a:r>
              <a:rPr lang="de-DE" dirty="0"/>
              <a:t>Wie kann ich es verändern</a:t>
            </a:r>
          </a:p>
          <a:p>
            <a:pPr>
              <a:lnSpc>
                <a:spcPct val="120000"/>
              </a:lnSpc>
              <a:spcBef>
                <a:spcPts val="1200"/>
              </a:spcBef>
            </a:pPr>
            <a:r>
              <a:rPr lang="de-DE" dirty="0"/>
              <a:t>Bei den Vorschlägen noch nicht bewerten</a:t>
            </a:r>
          </a:p>
          <a:p>
            <a:pPr>
              <a:lnSpc>
                <a:spcPct val="120000"/>
              </a:lnSpc>
              <a:spcBef>
                <a:spcPts val="1200"/>
              </a:spcBef>
            </a:pPr>
            <a:r>
              <a:rPr lang="de-DE" dirty="0"/>
              <a:t>Erst am Ende vorteilhafte Kombinationen zusammenstellen</a:t>
            </a:r>
          </a:p>
          <a:p>
            <a:pPr>
              <a:lnSpc>
                <a:spcPct val="120000"/>
              </a:lnSpc>
              <a:spcBef>
                <a:spcPts val="1200"/>
              </a:spcBef>
            </a:pPr>
            <a:r>
              <a:rPr lang="de-DE" dirty="0"/>
              <a:t>Die sich daraus ergebenden Probleme weiterentwickeln</a:t>
            </a:r>
          </a:p>
          <a:p>
            <a:endParaRPr lang="de-DE" dirty="0"/>
          </a:p>
        </p:txBody>
      </p:sp>
      <p:sp>
        <p:nvSpPr>
          <p:cNvPr id="5" name="Foliennummernplatzhalter 4"/>
          <p:cNvSpPr>
            <a:spLocks noGrp="1"/>
          </p:cNvSpPr>
          <p:nvPr>
            <p:ph type="sldNum" sz="quarter" idx="12"/>
          </p:nvPr>
        </p:nvSpPr>
        <p:spPr/>
        <p:txBody>
          <a:bodyPr/>
          <a:lstStyle/>
          <a:p>
            <a:fld id="{C6839156-0AB0-4DF6-B272-47750D79F21E}" type="slidenum">
              <a:rPr lang="de-DE" smtClean="0"/>
              <a:t>97</a:t>
            </a:fld>
            <a:endParaRPr lang="de-DE"/>
          </a:p>
        </p:txBody>
      </p:sp>
    </p:spTree>
    <p:extLst>
      <p:ext uri="{BB962C8B-B14F-4D97-AF65-F5344CB8AC3E}">
        <p14:creationId xmlns:p14="http://schemas.microsoft.com/office/powerpoint/2010/main" val="3613469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Variationen am Schnabel</a:t>
            </a:r>
          </a:p>
        </p:txBody>
      </p:sp>
      <p:pic>
        <p:nvPicPr>
          <p:cNvPr id="4" name="Inhaltsplatzhalter 3"/>
          <p:cNvPicPr>
            <a:picLocks noGrp="1"/>
          </p:cNvPicPr>
          <p:nvPr>
            <p:ph idx="1"/>
          </p:nvPr>
        </p:nvPicPr>
        <p:blipFill rotWithShape="1">
          <a:blip r:embed="rId2">
            <a:extLst>
              <a:ext uri="{28A0092B-C50C-407E-A947-70E740481C1C}">
                <a14:useLocalDpi xmlns:a14="http://schemas.microsoft.com/office/drawing/2010/main" val="0"/>
              </a:ext>
            </a:extLst>
          </a:blip>
          <a:srcRect b="9695"/>
          <a:stretch/>
        </p:blipFill>
        <p:spPr bwMode="auto">
          <a:xfrm>
            <a:off x="1547664" y="1556792"/>
            <a:ext cx="4456666" cy="4565104"/>
          </a:xfrm>
          <a:prstGeom prst="rect">
            <a:avLst/>
          </a:prstGeom>
          <a:noFill/>
          <a:ln>
            <a:noFill/>
          </a:ln>
        </p:spPr>
      </p:pic>
      <p:sp>
        <p:nvSpPr>
          <p:cNvPr id="5" name="Foliennummernplatzhalter 4"/>
          <p:cNvSpPr>
            <a:spLocks noGrp="1"/>
          </p:cNvSpPr>
          <p:nvPr>
            <p:ph type="sldNum" sz="quarter" idx="12"/>
          </p:nvPr>
        </p:nvSpPr>
        <p:spPr/>
        <p:txBody>
          <a:bodyPr/>
          <a:lstStyle/>
          <a:p>
            <a:fld id="{C6839156-0AB0-4DF6-B272-47750D79F21E}" type="slidenum">
              <a:rPr lang="de-DE" smtClean="0"/>
              <a:t>98</a:t>
            </a:fld>
            <a:endParaRPr lang="de-DE"/>
          </a:p>
        </p:txBody>
      </p:sp>
    </p:spTree>
    <p:extLst>
      <p:ext uri="{BB962C8B-B14F-4D97-AF65-F5344CB8AC3E}">
        <p14:creationId xmlns:p14="http://schemas.microsoft.com/office/powerpoint/2010/main" val="8621144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Variation Ober- und Unterschnabel</a:t>
            </a:r>
          </a:p>
        </p:txBody>
      </p:sp>
      <p:pic>
        <p:nvPicPr>
          <p:cNvPr id="4" name="Inhaltsplatzhalter 3" descr="C:\Users\kcast\AppData\Local\Microsoft\Windows\INetCache\Content.Word\Variationen 2.jpg"/>
          <p:cNvPicPr>
            <a:picLocks noGrp="1"/>
          </p:cNvPicPr>
          <p:nvPr>
            <p:ph idx="1"/>
          </p:nvPr>
        </p:nvPicPr>
        <p:blipFill rotWithShape="1">
          <a:blip r:embed="rId2" cstate="print">
            <a:extLst>
              <a:ext uri="{28A0092B-C50C-407E-A947-70E740481C1C}">
                <a14:useLocalDpi xmlns:a14="http://schemas.microsoft.com/office/drawing/2010/main" val="0"/>
              </a:ext>
            </a:extLst>
          </a:blip>
          <a:srcRect t="3050" b="11540"/>
          <a:stretch/>
        </p:blipFill>
        <p:spPr bwMode="auto">
          <a:xfrm>
            <a:off x="1475656" y="1484784"/>
            <a:ext cx="4968552" cy="4968552"/>
          </a:xfrm>
          <a:prstGeom prst="rect">
            <a:avLst/>
          </a:prstGeom>
          <a:noFill/>
          <a:ln>
            <a:noFill/>
          </a:ln>
        </p:spPr>
      </p:pic>
      <p:sp>
        <p:nvSpPr>
          <p:cNvPr id="5" name="Foliennummernplatzhalter 4"/>
          <p:cNvSpPr>
            <a:spLocks noGrp="1"/>
          </p:cNvSpPr>
          <p:nvPr>
            <p:ph type="sldNum" sz="quarter" idx="12"/>
          </p:nvPr>
        </p:nvSpPr>
        <p:spPr/>
        <p:txBody>
          <a:bodyPr/>
          <a:lstStyle/>
          <a:p>
            <a:fld id="{C6839156-0AB0-4DF6-B272-47750D79F21E}" type="slidenum">
              <a:rPr lang="de-DE" smtClean="0"/>
              <a:t>99</a:t>
            </a:fld>
            <a:endParaRPr lang="de-DE"/>
          </a:p>
        </p:txBody>
      </p:sp>
    </p:spTree>
    <p:extLst>
      <p:ext uri="{BB962C8B-B14F-4D97-AF65-F5344CB8AC3E}">
        <p14:creationId xmlns:p14="http://schemas.microsoft.com/office/powerpoint/2010/main" val="4093865727"/>
      </p:ext>
    </p:extLst>
  </p:cSld>
  <p:clrMapOvr>
    <a:masterClrMapping/>
  </p:clrMapOvr>
</p:sld>
</file>

<file path=ppt/theme/theme1.xml><?xml version="1.0" encoding="utf-8"?>
<a:theme xmlns:a="http://schemas.openxmlformats.org/drawingml/2006/main" name="PPP Liermann-Castell FH-Aachen - Master">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PPP Liermann-Castell FH-Aachen - Master</Template>
  <TotalTime>0</TotalTime>
  <Words>9752</Words>
  <Application>Microsoft Office PowerPoint</Application>
  <PresentationFormat>Bildschirmpräsentation (4:3)</PresentationFormat>
  <Paragraphs>1413</Paragraphs>
  <Slides>198</Slides>
  <Notes>0</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2</vt:i4>
      </vt:variant>
      <vt:variant>
        <vt:lpstr>Folientitel</vt:lpstr>
      </vt:variant>
      <vt:variant>
        <vt:i4>198</vt:i4>
      </vt:variant>
    </vt:vector>
  </HeadingPairs>
  <TitlesOfParts>
    <vt:vector size="205" baseType="lpstr">
      <vt:lpstr>Arial</vt:lpstr>
      <vt:lpstr>Calibri</vt:lpstr>
      <vt:lpstr>Times New Roman</vt:lpstr>
      <vt:lpstr>Wingdings</vt:lpstr>
      <vt:lpstr>PPP Liermann-Castell FH-Aachen - Master</vt:lpstr>
      <vt:lpstr>Dokument</vt:lpstr>
      <vt:lpstr>Arbeitsblatt mit Makros</vt:lpstr>
      <vt:lpstr>Vorlesung</vt:lpstr>
      <vt:lpstr>1. Integration</vt:lpstr>
      <vt:lpstr>Zusammenarbeit</vt:lpstr>
      <vt:lpstr>Projekt</vt:lpstr>
      <vt:lpstr>Nutzen</vt:lpstr>
      <vt:lpstr>Vorlesungs- und Übungstage WS21/22</vt:lpstr>
      <vt:lpstr>Vorlesungsstruktur</vt:lpstr>
      <vt:lpstr>Teilnehmer</vt:lpstr>
      <vt:lpstr>Modulbeschreibung Inhalt</vt:lpstr>
      <vt:lpstr>Modulbeschreibung Lernergebnisse</vt:lpstr>
      <vt:lpstr>Offenes Script</vt:lpstr>
      <vt:lpstr>Semesterarbeit</vt:lpstr>
      <vt:lpstr>Zusammenarbeitsstruktur</vt:lpstr>
      <vt:lpstr>Vision</vt:lpstr>
      <vt:lpstr>Bewertung</vt:lpstr>
      <vt:lpstr>Vorstellung Klaus Castell</vt:lpstr>
      <vt:lpstr>Vorstellung der Teilnehmer</vt:lpstr>
      <vt:lpstr>Alleine oder in der Gruppe erfinden?</vt:lpstr>
      <vt:lpstr>Vertrag</vt:lpstr>
      <vt:lpstr>Gefahren der Zusammenarbeit</vt:lpstr>
      <vt:lpstr>Chancen der Zusammenarbeit</vt:lpstr>
      <vt:lpstr>Unterschied Anmelder - Erfinder</vt:lpstr>
      <vt:lpstr>Zusammenarbeitsvertrag</vt:lpstr>
      <vt:lpstr>Praktische Regelungen</vt:lpstr>
      <vt:lpstr>Anmeldergemeinschaften</vt:lpstr>
      <vt:lpstr>Vertragsstrafe</vt:lpstr>
      <vt:lpstr>Hamburger Brauch</vt:lpstr>
      <vt:lpstr>Arbeitnehmererfindergesetz</vt:lpstr>
      <vt:lpstr>Aufgaben- und Erfahrungserfindung</vt:lpstr>
      <vt:lpstr>Meldepflicht</vt:lpstr>
      <vt:lpstr>Ausnahme zur Meldepflicht</vt:lpstr>
      <vt:lpstr>Mitteilung freier Erfindungen</vt:lpstr>
      <vt:lpstr>Anbietung freier Erfindungen</vt:lpstr>
      <vt:lpstr>Hochschulerfindungen</vt:lpstr>
      <vt:lpstr>Freie Erfindung von Studierenden</vt:lpstr>
      <vt:lpstr>Arbeitnehmer im öffentlichen Dienst</vt:lpstr>
      <vt:lpstr>Geheimhaltungspflicht bei Hochschulerfindungen</vt:lpstr>
      <vt:lpstr>Geheimhaltungsvereinbarung</vt:lpstr>
      <vt:lpstr>Beispiel einer Geheimhaltungsvereinbarung</vt:lpstr>
      <vt:lpstr>Übungsvorbereitung</vt:lpstr>
      <vt:lpstr>Formales zur Semesterarbeit</vt:lpstr>
      <vt:lpstr>Übung zur Zusammenarbeit</vt:lpstr>
      <vt:lpstr>Zusammenarbeitsvertrag</vt:lpstr>
      <vt:lpstr>2. Motivation</vt:lpstr>
      <vt:lpstr>Motivation zum Erfinden</vt:lpstr>
      <vt:lpstr>Wo wollen wir hin?</vt:lpstr>
      <vt:lpstr>Und wie gehen wir dahin?</vt:lpstr>
      <vt:lpstr>Sinnvolle Erfindung</vt:lpstr>
      <vt:lpstr>Wirtschaftliche Erfindung</vt:lpstr>
      <vt:lpstr>Gesellschaftliche Erfindung</vt:lpstr>
      <vt:lpstr>Das Finden der Idee</vt:lpstr>
      <vt:lpstr>Kreativität als Singularität</vt:lpstr>
      <vt:lpstr>Kreativität aus Arbeit</vt:lpstr>
      <vt:lpstr>Problem Flügeltüre </vt:lpstr>
      <vt:lpstr>Problem Toilettendeckel</vt:lpstr>
      <vt:lpstr>Problem Türschloss</vt:lpstr>
      <vt:lpstr>Problem Wasserkessel</vt:lpstr>
      <vt:lpstr>Problem Boot an Boje </vt:lpstr>
      <vt:lpstr>Problem Anker</vt:lpstr>
      <vt:lpstr>Problem Besteckschublade</vt:lpstr>
      <vt:lpstr>Problem Kleidung</vt:lpstr>
      <vt:lpstr>Problem dunkle Fenster</vt:lpstr>
      <vt:lpstr>Problem Isolierfenster</vt:lpstr>
      <vt:lpstr>Problem: Handtuchheizkörper</vt:lpstr>
      <vt:lpstr>Problem Fahrrad</vt:lpstr>
      <vt:lpstr>Problem Ampel</vt:lpstr>
      <vt:lpstr>Problem Leuchte</vt:lpstr>
      <vt:lpstr>Problem Massagestab</vt:lpstr>
      <vt:lpstr>Problem Töpfe</vt:lpstr>
      <vt:lpstr>Problem Matratze</vt:lpstr>
      <vt:lpstr>Problem Bettdecke</vt:lpstr>
      <vt:lpstr>Ohne-Fragen</vt:lpstr>
      <vt:lpstr>Entwicklungsaufgabe</vt:lpstr>
      <vt:lpstr>It works convince yourself</vt:lpstr>
      <vt:lpstr>Wo erfinden: Über den Wolken</vt:lpstr>
      <vt:lpstr>Beim Betrachten von Kunst</vt:lpstr>
      <vt:lpstr>Im Garten</vt:lpstr>
      <vt:lpstr>Im Taxi</vt:lpstr>
      <vt:lpstr>Bei Lasershows</vt:lpstr>
      <vt:lpstr>Sieben goldene Regeln</vt:lpstr>
      <vt:lpstr>Erfindungsdefinition</vt:lpstr>
      <vt:lpstr>Erfindung in der Rechtsprechung</vt:lpstr>
      <vt:lpstr>Was ist eine Erfindung?</vt:lpstr>
      <vt:lpstr>Gesetz der Unerschöpflichkeit der technischen Entwicklung</vt:lpstr>
      <vt:lpstr>Tshobo</vt:lpstr>
      <vt:lpstr>Altes neu erfinden</vt:lpstr>
      <vt:lpstr>Widerspruchsorientierte Innovationsstrategie</vt:lpstr>
      <vt:lpstr>Entstehungsetappe</vt:lpstr>
      <vt:lpstr>Dynamisierungsetappe</vt:lpstr>
      <vt:lpstr>Obersystembildung</vt:lpstr>
      <vt:lpstr>Optimierungsetappe</vt:lpstr>
      <vt:lpstr>Miniaturisierung</vt:lpstr>
      <vt:lpstr>Bionik</vt:lpstr>
      <vt:lpstr>Analogie Flügel</vt:lpstr>
      <vt:lpstr>Übergang von der Instrumentalisierung zur Automatisierung</vt:lpstr>
      <vt:lpstr>Morphologischer Kasten</vt:lpstr>
      <vt:lpstr>Morphologische Gedanken</vt:lpstr>
      <vt:lpstr>Variationen am Schnabel</vt:lpstr>
      <vt:lpstr>Variation Ober- und Unterschnabel</vt:lpstr>
      <vt:lpstr>Variation Blattform</vt:lpstr>
      <vt:lpstr>Variationsmerkmale</vt:lpstr>
      <vt:lpstr>Dokumentation</vt:lpstr>
      <vt:lpstr>Übung zu Motivation</vt:lpstr>
      <vt:lpstr>3. Strukturierung</vt:lpstr>
      <vt:lpstr>Strukturierung von Erfindungen</vt:lpstr>
      <vt:lpstr>Gewerbliche Schutzrechte</vt:lpstr>
      <vt:lpstr>Kombination von Schutzrechten</vt:lpstr>
      <vt:lpstr>Copyright</vt:lpstr>
      <vt:lpstr>Kategorien</vt:lpstr>
      <vt:lpstr>Beschreibung der Merkmale</vt:lpstr>
      <vt:lpstr>Unteransprüche</vt:lpstr>
      <vt:lpstr>Neuheit</vt:lpstr>
      <vt:lpstr>Erfindungshöhe</vt:lpstr>
      <vt:lpstr>Gewerbliche Anwendbarkeit</vt:lpstr>
      <vt:lpstr>Software</vt:lpstr>
      <vt:lpstr>First to file</vt:lpstr>
      <vt:lpstr>Beispiel zu First to file</vt:lpstr>
      <vt:lpstr>Anmeldungen nicht auf deutsch</vt:lpstr>
      <vt:lpstr>Aufbau der Patentanmeldung</vt:lpstr>
      <vt:lpstr>Merkblätter des DPMA</vt:lpstr>
      <vt:lpstr>QLC Hinterlegung</vt:lpstr>
      <vt:lpstr>Minimalvoraussetzungen</vt:lpstr>
      <vt:lpstr>Hinterlegungsbeispiel</vt:lpstr>
      <vt:lpstr>Vorteile der Hinterlegung</vt:lpstr>
      <vt:lpstr>Provisorische Anmeldung</vt:lpstr>
      <vt:lpstr>Provisorische Anmeldung versus Hinterlegung</vt:lpstr>
      <vt:lpstr>Übung zu Strukturierung</vt:lpstr>
      <vt:lpstr>Recherche</vt:lpstr>
      <vt:lpstr>Recherchestrategien</vt:lpstr>
      <vt:lpstr>Auffindbare Dokumente</vt:lpstr>
      <vt:lpstr>Analyse des Patentdokuments</vt:lpstr>
      <vt:lpstr>20 oder 21 Jahre Schutz?</vt:lpstr>
      <vt:lpstr>Aufbau einer Patentveröffentlichung</vt:lpstr>
      <vt:lpstr>Freedom to operate Recherche</vt:lpstr>
      <vt:lpstr>Stand der Technik Recherche</vt:lpstr>
      <vt:lpstr>Eigene Recherche</vt:lpstr>
      <vt:lpstr>Rechercheaufwand</vt:lpstr>
      <vt:lpstr>Amtliche Recherche</vt:lpstr>
      <vt:lpstr>Idee wurde in der Recherche gefunden und nun?</vt:lpstr>
      <vt:lpstr>Patentumgehung</vt:lpstr>
      <vt:lpstr>Permanente Recherche</vt:lpstr>
      <vt:lpstr>Übungen zur Recherche</vt:lpstr>
      <vt:lpstr>5. Schutz</vt:lpstr>
      <vt:lpstr>Schutz von Erfindungen</vt:lpstr>
      <vt:lpstr>Know-How</vt:lpstr>
      <vt:lpstr>Strategischer Ablauf</vt:lpstr>
      <vt:lpstr>Anmelde-Strategie</vt:lpstr>
      <vt:lpstr>Uneinheitlichkeit</vt:lpstr>
      <vt:lpstr>Veröffentlichung</vt:lpstr>
      <vt:lpstr>Folgen der Veröffentlichung</vt:lpstr>
      <vt:lpstr>Übung zum Schutz von Erfindungen</vt:lpstr>
      <vt:lpstr>6. Anmeldungen</vt:lpstr>
      <vt:lpstr>Anmeldeverfahren</vt:lpstr>
      <vt:lpstr>Patenterteilungsverfahren DE</vt:lpstr>
      <vt:lpstr>Wesen eines Patents</vt:lpstr>
      <vt:lpstr>Anträge zur Patentanmeldung</vt:lpstr>
      <vt:lpstr>Priorität</vt:lpstr>
      <vt:lpstr>Patente</vt:lpstr>
      <vt:lpstr>Gebrauchsmuster</vt:lpstr>
      <vt:lpstr>Patenterteilungsverfahren WO </vt:lpstr>
      <vt:lpstr>Patenterteilungsverfahren EP</vt:lpstr>
      <vt:lpstr>Gemeinschaftspatent</vt:lpstr>
      <vt:lpstr>Geschmacksmuster Überblick</vt:lpstr>
      <vt:lpstr>Geschmacksmusteranmeldung</vt:lpstr>
      <vt:lpstr>Marke Überblick</vt:lpstr>
      <vt:lpstr>Marke Schutzhindernisse</vt:lpstr>
      <vt:lpstr>Marke Eintragung</vt:lpstr>
      <vt:lpstr>Widerspruchsverfahren</vt:lpstr>
      <vt:lpstr>Zeitungsausschnitt zu einem  Markenkonflikt</vt:lpstr>
      <vt:lpstr>Auslandsanmeldungen</vt:lpstr>
      <vt:lpstr>Auslandsschutz</vt:lpstr>
      <vt:lpstr>Übung zu Anmeldeverfahren</vt:lpstr>
      <vt:lpstr>7. Vermarktung</vt:lpstr>
      <vt:lpstr>Vermarktung</vt:lpstr>
      <vt:lpstr>Pitch</vt:lpstr>
      <vt:lpstr>Schutzrechtskomplex</vt:lpstr>
      <vt:lpstr>Staatliche Unterstützung</vt:lpstr>
      <vt:lpstr>Provendis und IVT</vt:lpstr>
      <vt:lpstr>Selbst oder mit Hilfe</vt:lpstr>
      <vt:lpstr>Wipano</vt:lpstr>
      <vt:lpstr>ZIM</vt:lpstr>
      <vt:lpstr>go-innovativ</vt:lpstr>
      <vt:lpstr>Verletzungsprüfung</vt:lpstr>
      <vt:lpstr>Entschädigung nach Offenlegung</vt:lpstr>
      <vt:lpstr>Ansprüche aus einem Patent</vt:lpstr>
      <vt:lpstr>Unterlassung und Schadensersatz</vt:lpstr>
      <vt:lpstr>Vernichtungsanspruch</vt:lpstr>
      <vt:lpstr>Auskunftsanspruch</vt:lpstr>
      <vt:lpstr>Lizenzvertrag erster Teil</vt:lpstr>
      <vt:lpstr>Lizenzvertrag zweiter Teil</vt:lpstr>
      <vt:lpstr>Lizenzvertrag dritter Teil</vt:lpstr>
      <vt:lpstr>Pauschallizenzberechnung</vt:lpstr>
      <vt:lpstr>Umsatzlizenzberechnung</vt:lpstr>
      <vt:lpstr>Prozesskostenfinanzierer</vt:lpstr>
      <vt:lpstr>Zielerreichung</vt:lpstr>
      <vt:lpstr>Übung zur Vermarktung</vt:lpstr>
      <vt:lpstr>Vielen Dank</vt:lpstr>
      <vt:lpstr>Literatur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Klaus Castell</dc:creator>
  <cp:lastModifiedBy>Ramon Volmering</cp:lastModifiedBy>
  <cp:revision>80</cp:revision>
  <cp:lastPrinted>2021-09-15T15:58:57Z</cp:lastPrinted>
  <dcterms:created xsi:type="dcterms:W3CDTF">2021-08-26T16:45:21Z</dcterms:created>
  <dcterms:modified xsi:type="dcterms:W3CDTF">2023-03-10T14:28:55Z</dcterms:modified>
</cp:coreProperties>
</file>